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sldIdLst>
    <p:sldId id="257" r:id="rId4"/>
    <p:sldId id="258" r:id="rId5"/>
    <p:sldId id="263" r:id="rId6"/>
    <p:sldId id="259" r:id="rId7"/>
    <p:sldId id="260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62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50402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16164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022561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278219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D3F4-DC3E-451F-A834-202D378BAB47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65F2-A024-45C2-B494-C5767D86EA1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922613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D3F4-DC3E-451F-A834-202D378BAB47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65F2-A024-45C2-B494-C5767D86EA1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860644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D3F4-DC3E-451F-A834-202D378BAB47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65F2-A024-45C2-B494-C5767D86EA1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587160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D3F4-DC3E-451F-A834-202D378BAB47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65F2-A024-45C2-B494-C5767D86EA1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182410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D3F4-DC3E-451F-A834-202D378BAB47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65F2-A024-45C2-B494-C5767D86EA1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272189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D3F4-DC3E-451F-A834-202D378BAB47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65F2-A024-45C2-B494-C5767D86EA1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097393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D3F4-DC3E-451F-A834-202D378BAB47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65F2-A024-45C2-B494-C5767D86EA1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97694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557724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D3F4-DC3E-451F-A834-202D378BAB47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65F2-A024-45C2-B494-C5767D86EA1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548233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D3F4-DC3E-451F-A834-202D378BAB47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65F2-A024-45C2-B494-C5767D86EA1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4476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D3F4-DC3E-451F-A834-202D378BAB47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65F2-A024-45C2-B494-C5767D86EA1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508863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D3F4-DC3E-451F-A834-202D378BAB47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65F2-A024-45C2-B494-C5767D86EA1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652610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319574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k-SK" smtClean="0"/>
              <a:t>Ak chcete pridať obrázok, kliknite na ikonu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31816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0803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57278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11585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32295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5351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19691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FD3F4-DC3E-451F-A834-202D378BAB47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965F2-A024-45C2-B494-C5767D86EA1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77852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5CA75E8-EA54-48E5-84B9-1CDB7971F633}" type="datetimeFigureOut">
              <a:rPr lang="sk-SK" smtClean="0"/>
              <a:pPr/>
              <a:t>3. 6. 2014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EBA50DD-8FD1-4370-A823-EE0B47488ED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5.xml"/><Relationship Id="rId1" Type="http://schemas.openxmlformats.org/officeDocument/2006/relationships/video" Target="../media/media1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5.xml"/><Relationship Id="rId1" Type="http://schemas.openxmlformats.org/officeDocument/2006/relationships/video" Target="../media/media2.mp4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971600" y="54868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POZORNOSŤ</a:t>
            </a:r>
            <a:endParaRPr lang="sk-SK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827584" y="4161854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Mgr. Slávka Pariláková</a:t>
            </a:r>
          </a:p>
          <a:p>
            <a:r>
              <a:rPr lang="sk-SK" dirty="0" smtClean="0"/>
              <a:t>Gymnázium </a:t>
            </a:r>
            <a:r>
              <a:rPr lang="sk-SK" dirty="0" err="1" smtClean="0"/>
              <a:t>J.G.Tajovského</a:t>
            </a:r>
            <a:endParaRPr lang="sk-SK" dirty="0" smtClean="0"/>
          </a:p>
          <a:p>
            <a:r>
              <a:rPr lang="sk-SK" dirty="0" smtClean="0"/>
              <a:t>Banská Bystrica</a:t>
            </a:r>
            <a:endParaRPr lang="sk-SK" dirty="0"/>
          </a:p>
        </p:txBody>
      </p:sp>
      <p:pic>
        <p:nvPicPr>
          <p:cNvPr id="2050" name="Picture 2" descr="C:\Users\install\Desktop\motý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729955" cy="15474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nstall\Desktop\motýľ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7618" y="1856431"/>
            <a:ext cx="4031926" cy="32287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629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Prenášanie </a:t>
            </a:r>
            <a:r>
              <a:rPr lang="sk-SK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pozornosti-prelietavosť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sk-SK" sz="1400" dirty="0" smtClean="0"/>
          </a:p>
          <a:p>
            <a:pPr algn="just"/>
            <a:r>
              <a:rPr lang="sk-SK" sz="1400" b="1" dirty="0">
                <a:solidFill>
                  <a:srgbClr val="FF0000"/>
                </a:solidFill>
              </a:rPr>
              <a:t>Oscilácia pozornosti </a:t>
            </a:r>
            <a:r>
              <a:rPr lang="sk-SK" sz="1400" dirty="0"/>
              <a:t>je presúvanie ohniska pozornosti z detailu na iný</a:t>
            </a:r>
          </a:p>
          <a:p>
            <a:pPr marL="0" indent="0" algn="just">
              <a:buNone/>
            </a:pPr>
            <a:r>
              <a:rPr lang="sk-SK" sz="1400" dirty="0"/>
              <a:t>detail pri súčasnej celkovo menej zreteľnej fixácii podnetu ako celku (napr.</a:t>
            </a:r>
          </a:p>
          <a:p>
            <a:pPr marL="0" indent="0" algn="just">
              <a:buNone/>
            </a:pPr>
            <a:r>
              <a:rPr lang="sk-SK" sz="1400" dirty="0"/>
              <a:t>pri rozhovore s určitou osobou oscilácia pozornosti z detailu jej tváre na</a:t>
            </a:r>
          </a:p>
          <a:p>
            <a:pPr marL="0" indent="0" algn="just">
              <a:buNone/>
            </a:pPr>
            <a:r>
              <a:rPr lang="sk-SK" sz="1400" dirty="0"/>
              <a:t>iný detail). Sústredenie pozornosti je tu vystriedané jej odklonom, avšak</a:t>
            </a:r>
          </a:p>
          <a:p>
            <a:pPr marL="0" indent="0" algn="just">
              <a:buNone/>
            </a:pPr>
            <a:r>
              <a:rPr lang="sk-SK" sz="1400" dirty="0"/>
              <a:t>v takom krátkom intervale, že kontinuita obsahu pre človeka zostáva zachovaná.</a:t>
            </a:r>
          </a:p>
          <a:p>
            <a:pPr algn="just">
              <a:lnSpc>
                <a:spcPct val="150000"/>
              </a:lnSpc>
            </a:pPr>
            <a:r>
              <a:rPr lang="sk-SK" sz="1400" b="1" dirty="0">
                <a:solidFill>
                  <a:srgbClr val="FF0000"/>
                </a:solidFill>
              </a:rPr>
              <a:t>Fluktuácia pozornosti </a:t>
            </a:r>
            <a:r>
              <a:rPr lang="sk-SK" sz="1400" dirty="0"/>
              <a:t>označuje také odklony, ktoré narušujú </a:t>
            </a:r>
            <a:r>
              <a:rPr lang="sk-SK" sz="1400" dirty="0" smtClean="0"/>
              <a:t>zmysluplnú kontinuitu</a:t>
            </a:r>
            <a:r>
              <a:rPr lang="sk-SK" sz="1400" dirty="0"/>
              <a:t>, alebo neustále rušia zameranosť pozornosti</a:t>
            </a:r>
            <a:r>
              <a:rPr lang="sk-SK" sz="1400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sk-SK" sz="1400" dirty="0" smtClean="0"/>
              <a:t> </a:t>
            </a:r>
            <a:r>
              <a:rPr lang="sk-SK" sz="1400" b="1" dirty="0">
                <a:solidFill>
                  <a:srgbClr val="002060"/>
                </a:solidFill>
              </a:rPr>
              <a:t>Kým </a:t>
            </a:r>
            <a:r>
              <a:rPr lang="sk-SK" sz="1400" b="1" dirty="0" smtClean="0">
                <a:solidFill>
                  <a:srgbClr val="002060"/>
                </a:solidFill>
              </a:rPr>
              <a:t>oscilácia pozornosti </a:t>
            </a:r>
            <a:r>
              <a:rPr lang="sk-SK" sz="1400" b="1" dirty="0">
                <a:solidFill>
                  <a:srgbClr val="002060"/>
                </a:solidFill>
              </a:rPr>
              <a:t>má význam biologický (regenerácia centier a obnovenie ich práceschopnosti</a:t>
            </a:r>
            <a:r>
              <a:rPr lang="sk-SK" sz="1400" b="1" dirty="0" smtClean="0">
                <a:solidFill>
                  <a:srgbClr val="002060"/>
                </a:solidFill>
              </a:rPr>
              <a:t>), pri </a:t>
            </a:r>
            <a:r>
              <a:rPr lang="sk-SK" sz="1400" b="1" dirty="0">
                <a:solidFill>
                  <a:srgbClr val="002060"/>
                </a:solidFill>
              </a:rPr>
              <a:t>fluktuácii pozornosti sa strieda jedno sústredenie s </a:t>
            </a:r>
            <a:r>
              <a:rPr lang="sk-SK" sz="1400" b="1" dirty="0" smtClean="0">
                <a:solidFill>
                  <a:srgbClr val="002060"/>
                </a:solidFill>
              </a:rPr>
              <a:t>druhým, a </a:t>
            </a:r>
            <a:r>
              <a:rPr lang="sk-SK" sz="1400" b="1" dirty="0">
                <a:solidFill>
                  <a:srgbClr val="002060"/>
                </a:solidFill>
              </a:rPr>
              <a:t>to v konečnom dôsledku znamená neschopnosť sústredenia vôbec.</a:t>
            </a:r>
          </a:p>
          <a:p>
            <a:endParaRPr lang="sk-SK" sz="1400" dirty="0"/>
          </a:p>
        </p:txBody>
      </p:sp>
      <p:pic>
        <p:nvPicPr>
          <p:cNvPr id="4" name="Picture 2" descr="C:\Users\install\Desktop\motý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729955" cy="15474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235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Rozsah/kapacita pozornosti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Experimenty </a:t>
            </a:r>
            <a:r>
              <a:rPr lang="sk-SK" dirty="0" err="1" smtClean="0"/>
              <a:t>rozsahu-kapacity</a:t>
            </a:r>
            <a:r>
              <a:rPr lang="sk-SK" dirty="0" smtClean="0"/>
              <a:t> pozornosti sú obdobné ako </a:t>
            </a:r>
            <a:r>
              <a:rPr lang="sk-SK" dirty="0" smtClean="0"/>
              <a:t>experimenty </a:t>
            </a:r>
            <a:r>
              <a:rPr lang="sk-SK" dirty="0" smtClean="0"/>
              <a:t>na výskum výkonu krátkodobej </a:t>
            </a:r>
            <a:r>
              <a:rPr lang="sk-SK" dirty="0" smtClean="0"/>
              <a:t>pamäti</a:t>
            </a:r>
          </a:p>
          <a:p>
            <a:pPr>
              <a:buNone/>
            </a:pPr>
            <a:endParaRPr lang="sk-SK" dirty="0" smtClean="0"/>
          </a:p>
          <a:p>
            <a:r>
              <a:rPr lang="sk-SK" dirty="0" smtClean="0"/>
              <a:t>Experiment: pri expozícii trvajúcej 0,1 sekundy je možné postrehnúť 6-8 elementov, čo zodpovedá </a:t>
            </a:r>
            <a:r>
              <a:rPr lang="sk-SK" dirty="0" err="1" smtClean="0"/>
              <a:t>Millerovmu</a:t>
            </a:r>
            <a:r>
              <a:rPr lang="sk-SK" dirty="0" smtClean="0"/>
              <a:t> údaju o tzv. magickom čísle 7+-2</a:t>
            </a:r>
            <a:endParaRPr lang="sk-SK" dirty="0"/>
          </a:p>
        </p:txBody>
      </p:sp>
      <p:pic>
        <p:nvPicPr>
          <p:cNvPr id="4" name="Picture 2" descr="C:\Users\install\Desktop\motý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265" y="393561"/>
            <a:ext cx="1139405" cy="10192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784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Individuálnosť pozornosti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Medzi ľuďmi sú individuálne </a:t>
            </a:r>
            <a:r>
              <a:rPr lang="sk-SK" dirty="0" smtClean="0"/>
              <a:t>rozdiel</a:t>
            </a:r>
          </a:p>
          <a:p>
            <a:endParaRPr lang="sk-SK" dirty="0" smtClean="0"/>
          </a:p>
          <a:p>
            <a:r>
              <a:rPr lang="sk-SK" dirty="0" smtClean="0"/>
              <a:t>Deti / ľudia s ADHD, FAS... majú zníženú schopnosť pozornosti v jej rôznych </a:t>
            </a:r>
            <a:r>
              <a:rPr lang="sk-SK" dirty="0" smtClean="0"/>
              <a:t>oblastiach</a:t>
            </a:r>
          </a:p>
          <a:p>
            <a:pPr>
              <a:buNone/>
            </a:pPr>
            <a:endParaRPr lang="sk-SK" dirty="0" smtClean="0"/>
          </a:p>
          <a:p>
            <a:r>
              <a:rPr lang="sk-SK" dirty="0" smtClean="0"/>
              <a:t>Súvisí aj so subjektívnosťou, každý človek vníma situáciu cez seba, svoje skúsenosti, zážitky, osobnosť</a:t>
            </a:r>
          </a:p>
          <a:p>
            <a:endParaRPr lang="sk-SK" dirty="0"/>
          </a:p>
        </p:txBody>
      </p:sp>
      <p:pic>
        <p:nvPicPr>
          <p:cNvPr id="4" name="Picture 2" descr="C:\Users\install\Desktop\motý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1287992" cy="11521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864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SELEKTIVITA POZORNOSTI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sk-SK" dirty="0" smtClean="0"/>
          </a:p>
          <a:p>
            <a:pPr>
              <a:buFont typeface="Wingdings" panose="05000000000000000000" pitchFamily="2" charset="2"/>
              <a:buChar char="v"/>
            </a:pPr>
            <a:endParaRPr lang="sk-SK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dirty="0" smtClean="0"/>
              <a:t>Schopnosť </a:t>
            </a:r>
            <a:r>
              <a:rPr lang="sk-SK" dirty="0" smtClean="0"/>
              <a:t>zamerať vedomie na jediný podnet a vylúčiť ostatné. Ak sa človek takto zameria na jeden podnet, stratí schopnosť vnímať konkurenčné podnety</a:t>
            </a:r>
            <a:r>
              <a:rPr lang="sk-SK" dirty="0" smtClean="0"/>
              <a:t>.</a:t>
            </a:r>
            <a:endParaRPr lang="sk-SK" dirty="0"/>
          </a:p>
          <a:p>
            <a:pPr>
              <a:buFont typeface="Wingdings" panose="05000000000000000000" pitchFamily="2" charset="2"/>
              <a:buChar char="v"/>
            </a:pPr>
            <a:endParaRPr lang="sk-SK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dirty="0" smtClean="0"/>
              <a:t>Naskenovať obrázok str.125 – </a:t>
            </a:r>
            <a:r>
              <a:rPr lang="sk-SK" dirty="0" err="1" smtClean="0"/>
              <a:t>kassin</a:t>
            </a:r>
            <a:endParaRPr lang="sk-SK" dirty="0" smtClean="0"/>
          </a:p>
          <a:p>
            <a:pPr>
              <a:buFont typeface="Wingdings" panose="05000000000000000000" pitchFamily="2" charset="2"/>
              <a:buChar char="v"/>
            </a:pPr>
            <a:endParaRPr lang="sk-SK" dirty="0" smtClean="0"/>
          </a:p>
          <a:p>
            <a:pPr>
              <a:buFont typeface="Wingdings" panose="05000000000000000000" pitchFamily="2" charset="2"/>
              <a:buChar char="v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46311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zornost.mp4.57036-stiahnuté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83572" y="1001870"/>
            <a:ext cx="7832844" cy="4406850"/>
          </a:xfrm>
        </p:spPr>
      </p:pic>
      <p:sp>
        <p:nvSpPr>
          <p:cNvPr id="2" name="BlokTextu 1"/>
          <p:cNvSpPr txBox="1"/>
          <p:nvPr/>
        </p:nvSpPr>
        <p:spPr>
          <a:xfrm>
            <a:off x="467544" y="18864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1: AKÉ VLASTNOSTI POZORNOSTI VYUŽÍVAME?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2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692697"/>
            <a:ext cx="7200800" cy="576064"/>
          </a:xfrm>
        </p:spPr>
        <p:txBody>
          <a:bodyPr/>
          <a:lstStyle/>
          <a:p>
            <a:pPr algn="ctr"/>
            <a:r>
              <a:rPr lang="sk-SK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2: AKÉ </a:t>
            </a:r>
            <a:r>
              <a:rPr lang="sk-SK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VLASTNOSTI POZORNOSTI VYUŽÍVAME?</a:t>
            </a:r>
            <a:br>
              <a:rPr lang="sk-SK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sz="1800" dirty="0"/>
          </a:p>
        </p:txBody>
      </p:sp>
      <p:pic>
        <p:nvPicPr>
          <p:cNvPr id="4" name="Optické klamy, které vám dokonale zmatou hlavu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9592" y="1268760"/>
            <a:ext cx="7660106" cy="4255046"/>
          </a:xfrm>
        </p:spPr>
      </p:pic>
    </p:spTree>
    <p:extLst>
      <p:ext uri="{BB962C8B-B14F-4D97-AF65-F5344CB8AC3E}">
        <p14:creationId xmlns:p14="http://schemas.microsoft.com/office/powerpoint/2010/main" xmlns="" val="109232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2: AKÉ VLASTNOSTI POZORNOSTI VYUŽÍVAME?</a:t>
            </a:r>
            <a:br>
              <a:rPr lang="sk-SK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sz="1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99592" y="1196753"/>
            <a:ext cx="7234963" cy="466204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sk-SK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36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k-SK" sz="3600" b="1" i="1" dirty="0" smtClean="0">
                <a:solidFill>
                  <a:srgbClr val="FF0000"/>
                </a:solidFill>
              </a:rPr>
              <a:t>Experiment: FENOMÉN KOKTAILOVEJ PÁRTY:</a:t>
            </a:r>
          </a:p>
          <a:p>
            <a:pPr marL="0" indent="0">
              <a:buNone/>
            </a:pPr>
            <a:r>
              <a:rPr lang="sk-SK" sz="2500" b="1" i="1" dirty="0" err="1" smtClean="0">
                <a:solidFill>
                  <a:srgbClr val="002060"/>
                </a:solidFill>
              </a:rPr>
              <a:t>Colin</a:t>
            </a:r>
            <a:r>
              <a:rPr lang="sk-SK" sz="2500" b="1" i="1" dirty="0" smtClean="0">
                <a:solidFill>
                  <a:srgbClr val="002060"/>
                </a:solidFill>
              </a:rPr>
              <a:t> Cherry(1953) púšťal jedincom cez </a:t>
            </a:r>
            <a:r>
              <a:rPr lang="sk-SK" sz="2500" b="1" i="1" dirty="0" err="1" smtClean="0">
                <a:solidFill>
                  <a:srgbClr val="002060"/>
                </a:solidFill>
              </a:rPr>
              <a:t>slúhadlá</a:t>
            </a:r>
            <a:r>
              <a:rPr lang="sk-SK" sz="2500" b="1" i="1" dirty="0" smtClean="0">
                <a:solidFill>
                  <a:srgbClr val="002060"/>
                </a:solidFill>
              </a:rPr>
              <a:t> dve rôzne správy, simultánne každú do jedného ucha. Jedinci mali počúvať a nahlas zopakovať iba jednu zo správ.</a:t>
            </a:r>
          </a:p>
          <a:p>
            <a:pPr marL="0" indent="0">
              <a:buNone/>
            </a:pPr>
            <a:endParaRPr lang="sk-SK" sz="25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k-SK" sz="2500" b="1" dirty="0" smtClean="0">
                <a:solidFill>
                  <a:srgbClr val="FF0000"/>
                </a:solidFill>
              </a:rPr>
              <a:t>1. Boli toho schopní?</a:t>
            </a:r>
          </a:p>
          <a:p>
            <a:pPr marL="0" indent="0">
              <a:buNone/>
            </a:pPr>
            <a:r>
              <a:rPr lang="sk-SK" sz="2500" b="1" dirty="0" smtClean="0">
                <a:solidFill>
                  <a:srgbClr val="002060"/>
                </a:solidFill>
              </a:rPr>
              <a:t>Áno.</a:t>
            </a:r>
          </a:p>
          <a:p>
            <a:pPr marL="0" indent="0">
              <a:buNone/>
            </a:pPr>
            <a:r>
              <a:rPr lang="sk-SK" sz="2500" b="1" dirty="0" smtClean="0">
                <a:solidFill>
                  <a:srgbClr val="002060"/>
                </a:solidFill>
              </a:rPr>
              <a:t>O to viac vtedy, ak boli správy dostatočne odlišné, napr. jedna hovorená mužom a jedna ženou. </a:t>
            </a:r>
          </a:p>
          <a:p>
            <a:pPr marL="0" indent="0">
              <a:buNone/>
            </a:pPr>
            <a:endParaRPr lang="sk-SK" sz="25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k-SK" sz="2500" b="1" dirty="0" smtClean="0">
                <a:solidFill>
                  <a:srgbClr val="FF0000"/>
                </a:solidFill>
              </a:rPr>
              <a:t>2. Čo sa stalo so správou ktorú jedinec odfiltroval a ignoroval?</a:t>
            </a:r>
          </a:p>
          <a:p>
            <a:pPr marL="0" indent="0">
              <a:buNone/>
            </a:pPr>
            <a:r>
              <a:rPr lang="sk-SK" sz="2500" b="1" dirty="0" smtClean="0">
                <a:solidFill>
                  <a:srgbClr val="002060"/>
                </a:solidFill>
              </a:rPr>
              <a:t>Neskôr si z nej jedinec nevedel nič vybaviť.</a:t>
            </a:r>
          </a:p>
          <a:p>
            <a:pPr marL="0" indent="0">
              <a:buNone/>
            </a:pPr>
            <a:endParaRPr lang="sk-SK" sz="25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5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5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640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42" y="675725"/>
            <a:ext cx="7125113" cy="593036"/>
          </a:xfrm>
        </p:spPr>
        <p:txBody>
          <a:bodyPr/>
          <a:lstStyle/>
          <a:p>
            <a:r>
              <a:rPr lang="sk-SK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</a:t>
            </a:r>
            <a:r>
              <a:rPr lang="sk-SK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 </a:t>
            </a:r>
            <a:r>
              <a:rPr lang="sk-SK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AKÉ VLASTNOSTI POZORNOSTI VYUŽÍVAME?</a:t>
            </a:r>
            <a:br>
              <a:rPr lang="sk-SK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sz="1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1600" y="1268761"/>
            <a:ext cx="7162955" cy="45900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sz="2000" b="1" dirty="0" smtClean="0">
                <a:solidFill>
                  <a:srgbClr val="002060"/>
                </a:solidFill>
              </a:rPr>
              <a:t>Pri vykonávaní experimentu ako je tento o </a:t>
            </a:r>
            <a:r>
              <a:rPr lang="sk-SK" sz="2000" b="1" dirty="0" smtClean="0">
                <a:solidFill>
                  <a:srgbClr val="FF0000"/>
                </a:solidFill>
              </a:rPr>
              <a:t>muž </a:t>
            </a:r>
            <a:r>
              <a:rPr lang="sk-SK" sz="2000" b="1" dirty="0" smtClean="0">
                <a:solidFill>
                  <a:srgbClr val="002060"/>
                </a:solidFill>
              </a:rPr>
              <a:t>pozornosti </a:t>
            </a:r>
            <a:r>
              <a:rPr lang="sk-SK" sz="2000" b="1" dirty="0" smtClean="0">
                <a:solidFill>
                  <a:srgbClr val="FF0000"/>
                </a:solidFill>
              </a:rPr>
              <a:t>auto </a:t>
            </a:r>
            <a:r>
              <a:rPr lang="sk-SK" sz="2000" b="1" dirty="0" smtClean="0">
                <a:solidFill>
                  <a:srgbClr val="002060"/>
                </a:solidFill>
              </a:rPr>
              <a:t>je tiež </a:t>
            </a:r>
            <a:r>
              <a:rPr lang="sk-SK" sz="2000" b="1" dirty="0" smtClean="0">
                <a:solidFill>
                  <a:srgbClr val="FF0000"/>
                </a:solidFill>
              </a:rPr>
              <a:t>chlapec </a:t>
            </a:r>
            <a:r>
              <a:rPr lang="sk-SK" sz="2000" b="1" dirty="0" smtClean="0">
                <a:solidFill>
                  <a:srgbClr val="002060"/>
                </a:solidFill>
              </a:rPr>
              <a:t>veľmi </a:t>
            </a:r>
            <a:r>
              <a:rPr lang="sk-SK" sz="2000" b="1" dirty="0" smtClean="0">
                <a:solidFill>
                  <a:srgbClr val="FF0000"/>
                </a:solidFill>
              </a:rPr>
              <a:t>čiapka </a:t>
            </a:r>
            <a:r>
              <a:rPr lang="sk-SK" sz="2000" b="1" dirty="0" smtClean="0">
                <a:solidFill>
                  <a:srgbClr val="002060"/>
                </a:solidFill>
              </a:rPr>
              <a:t>dôležité </a:t>
            </a:r>
            <a:r>
              <a:rPr lang="sk-SK" sz="2000" b="1" dirty="0" smtClean="0">
                <a:solidFill>
                  <a:srgbClr val="FF0000"/>
                </a:solidFill>
              </a:rPr>
              <a:t>topánka</a:t>
            </a:r>
            <a:r>
              <a:rPr lang="sk-SK" sz="2000" b="1" dirty="0" smtClean="0">
                <a:solidFill>
                  <a:srgbClr val="002060"/>
                </a:solidFill>
              </a:rPr>
              <a:t> aby </a:t>
            </a:r>
            <a:r>
              <a:rPr lang="sk-SK" sz="2000" b="1" dirty="0" smtClean="0">
                <a:solidFill>
                  <a:srgbClr val="FF0000"/>
                </a:solidFill>
              </a:rPr>
              <a:t>cukrík </a:t>
            </a:r>
            <a:r>
              <a:rPr lang="sk-SK" sz="2000" b="1" dirty="0" smtClean="0">
                <a:solidFill>
                  <a:srgbClr val="002060"/>
                </a:solidFill>
              </a:rPr>
              <a:t>bol tento úryvok </a:t>
            </a:r>
            <a:r>
              <a:rPr lang="sk-SK" sz="2000" b="1" dirty="0" smtClean="0">
                <a:solidFill>
                  <a:srgbClr val="FF0000"/>
                </a:solidFill>
              </a:rPr>
              <a:t>kôň</a:t>
            </a:r>
            <a:r>
              <a:rPr lang="sk-SK" sz="2000" b="1" dirty="0" smtClean="0">
                <a:solidFill>
                  <a:srgbClr val="002060"/>
                </a:solidFill>
              </a:rPr>
              <a:t> ktorý </a:t>
            </a:r>
            <a:r>
              <a:rPr lang="sk-SK" sz="2000" b="1" dirty="0" smtClean="0">
                <a:solidFill>
                  <a:srgbClr val="FF0000"/>
                </a:solidFill>
              </a:rPr>
              <a:t>strom </a:t>
            </a:r>
            <a:r>
              <a:rPr lang="sk-SK" sz="2000" b="1" dirty="0" smtClean="0">
                <a:solidFill>
                  <a:srgbClr val="002060"/>
                </a:solidFill>
              </a:rPr>
              <a:t>bude </a:t>
            </a:r>
            <a:r>
              <a:rPr lang="sk-SK" sz="2000" b="1" dirty="0" smtClean="0">
                <a:solidFill>
                  <a:srgbClr val="FF0000"/>
                </a:solidFill>
              </a:rPr>
              <a:t>pero </a:t>
            </a:r>
            <a:r>
              <a:rPr lang="sk-SK" sz="2000" b="1" dirty="0" smtClean="0">
                <a:solidFill>
                  <a:srgbClr val="002060"/>
                </a:solidFill>
              </a:rPr>
              <a:t>jedincom </a:t>
            </a:r>
            <a:r>
              <a:rPr lang="sk-SK" sz="2000" b="1" dirty="0" smtClean="0">
                <a:solidFill>
                  <a:srgbClr val="FF0000"/>
                </a:solidFill>
              </a:rPr>
              <a:t>telefón </a:t>
            </a:r>
            <a:r>
              <a:rPr lang="sk-SK" sz="2000" b="1" dirty="0" smtClean="0">
                <a:solidFill>
                  <a:srgbClr val="002060"/>
                </a:solidFill>
              </a:rPr>
              <a:t>čítaný </a:t>
            </a:r>
            <a:r>
              <a:rPr lang="sk-SK" sz="2000" b="1" dirty="0" smtClean="0">
                <a:solidFill>
                  <a:srgbClr val="FF0000"/>
                </a:solidFill>
              </a:rPr>
              <a:t>krava </a:t>
            </a:r>
            <a:r>
              <a:rPr lang="sk-SK" sz="2000" b="1" dirty="0" smtClean="0">
                <a:solidFill>
                  <a:srgbClr val="002060"/>
                </a:solidFill>
              </a:rPr>
              <a:t>bol súvislý </a:t>
            </a:r>
            <a:r>
              <a:rPr lang="sk-SK" sz="2000" b="1" dirty="0" smtClean="0">
                <a:solidFill>
                  <a:srgbClr val="FF0000"/>
                </a:solidFill>
              </a:rPr>
              <a:t>kazeta </a:t>
            </a:r>
            <a:r>
              <a:rPr lang="sk-SK" sz="2000" b="1" dirty="0" smtClean="0">
                <a:solidFill>
                  <a:srgbClr val="002060"/>
                </a:solidFill>
              </a:rPr>
              <a:t>a gramaticky </a:t>
            </a:r>
            <a:r>
              <a:rPr lang="sk-SK" sz="2000" b="1" dirty="0" smtClean="0">
                <a:solidFill>
                  <a:srgbClr val="FF0000"/>
                </a:solidFill>
              </a:rPr>
              <a:t>ihla </a:t>
            </a:r>
            <a:r>
              <a:rPr lang="sk-SK" sz="2000" b="1" dirty="0" smtClean="0">
                <a:solidFill>
                  <a:srgbClr val="002060"/>
                </a:solidFill>
              </a:rPr>
              <a:t>správny</a:t>
            </a:r>
            <a:r>
              <a:rPr lang="sk-SK" sz="2000" b="1" dirty="0">
                <a:solidFill>
                  <a:srgbClr val="002060"/>
                </a:solidFill>
              </a:rPr>
              <a:t> </a:t>
            </a:r>
            <a:r>
              <a:rPr lang="sk-SK" sz="2000" b="1" dirty="0" smtClean="0">
                <a:solidFill>
                  <a:srgbClr val="FF0000"/>
                </a:solidFill>
              </a:rPr>
              <a:t>postoj </a:t>
            </a:r>
            <a:r>
              <a:rPr lang="sk-SK" sz="2000" b="1" dirty="0" smtClean="0">
                <a:solidFill>
                  <a:srgbClr val="002060"/>
                </a:solidFill>
              </a:rPr>
              <a:t> pričom </a:t>
            </a:r>
            <a:r>
              <a:rPr lang="sk-SK" sz="2000" b="1" dirty="0" smtClean="0">
                <a:solidFill>
                  <a:srgbClr val="FF0000"/>
                </a:solidFill>
              </a:rPr>
              <a:t>výhľad </a:t>
            </a:r>
            <a:r>
              <a:rPr lang="sk-SK" sz="2000" b="1" dirty="0" smtClean="0">
                <a:solidFill>
                  <a:srgbClr val="002060"/>
                </a:solidFill>
              </a:rPr>
              <a:t>nesmie </a:t>
            </a:r>
            <a:r>
              <a:rPr lang="sk-SK" sz="2000" b="1" dirty="0" smtClean="0">
                <a:solidFill>
                  <a:srgbClr val="FF0000"/>
                </a:solidFill>
              </a:rPr>
              <a:t>nebo</a:t>
            </a:r>
            <a:r>
              <a:rPr lang="sk-SK" sz="2000" b="1" dirty="0" smtClean="0">
                <a:solidFill>
                  <a:srgbClr val="002060"/>
                </a:solidFill>
              </a:rPr>
              <a:t> byť ani príliš </a:t>
            </a:r>
            <a:r>
              <a:rPr lang="sk-SK" sz="2000" b="1" dirty="0" smtClean="0">
                <a:solidFill>
                  <a:srgbClr val="FF0000"/>
                </a:solidFill>
              </a:rPr>
              <a:t>červená </a:t>
            </a:r>
            <a:r>
              <a:rPr lang="sk-SK" sz="2000" b="1" dirty="0" smtClean="0">
                <a:solidFill>
                  <a:srgbClr val="002060"/>
                </a:solidFill>
              </a:rPr>
              <a:t>ľahký </a:t>
            </a:r>
            <a:r>
              <a:rPr lang="sk-SK" sz="2000" b="1" dirty="0" smtClean="0">
                <a:solidFill>
                  <a:srgbClr val="FF0000"/>
                </a:solidFill>
              </a:rPr>
              <a:t>muž</a:t>
            </a:r>
            <a:r>
              <a:rPr lang="sk-SK" sz="2000" b="1" dirty="0" smtClean="0">
                <a:solidFill>
                  <a:srgbClr val="002060"/>
                </a:solidFill>
              </a:rPr>
              <a:t> takže </a:t>
            </a:r>
            <a:r>
              <a:rPr lang="sk-SK" sz="2000" b="1" dirty="0" smtClean="0">
                <a:solidFill>
                  <a:srgbClr val="FF0000"/>
                </a:solidFill>
              </a:rPr>
              <a:t>auto </a:t>
            </a:r>
            <a:r>
              <a:rPr lang="sk-SK" sz="2000" b="1" dirty="0" smtClean="0">
                <a:solidFill>
                  <a:srgbClr val="002060"/>
                </a:solidFill>
              </a:rPr>
              <a:t>by na jeho </a:t>
            </a:r>
            <a:r>
              <a:rPr lang="sk-SK" sz="2000" b="1" dirty="0" smtClean="0">
                <a:solidFill>
                  <a:srgbClr val="FF0000"/>
                </a:solidFill>
              </a:rPr>
              <a:t>chlapec </a:t>
            </a:r>
            <a:r>
              <a:rPr lang="sk-SK" sz="2000" b="1" dirty="0" smtClean="0">
                <a:solidFill>
                  <a:srgbClr val="002060"/>
                </a:solidFill>
              </a:rPr>
              <a:t>čítanie </a:t>
            </a:r>
            <a:r>
              <a:rPr lang="sk-SK" sz="2000" b="1" dirty="0" smtClean="0">
                <a:solidFill>
                  <a:srgbClr val="FF0000"/>
                </a:solidFill>
              </a:rPr>
              <a:t>čiapka </a:t>
            </a:r>
            <a:r>
              <a:rPr lang="sk-SK" sz="2000" b="1" dirty="0" smtClean="0">
                <a:solidFill>
                  <a:srgbClr val="002060"/>
                </a:solidFill>
              </a:rPr>
              <a:t>nebolo treba </a:t>
            </a:r>
            <a:r>
              <a:rPr lang="sk-SK" sz="2000" b="1" dirty="0" smtClean="0">
                <a:solidFill>
                  <a:srgbClr val="FF0000"/>
                </a:solidFill>
              </a:rPr>
              <a:t>topánka </a:t>
            </a:r>
            <a:r>
              <a:rPr lang="sk-SK" sz="2000" b="1" dirty="0" smtClean="0">
                <a:solidFill>
                  <a:srgbClr val="002060"/>
                </a:solidFill>
              </a:rPr>
              <a:t>plnej </a:t>
            </a:r>
            <a:r>
              <a:rPr lang="sk-SK" sz="2000" b="1" dirty="0" smtClean="0">
                <a:solidFill>
                  <a:srgbClr val="FF0000"/>
                </a:solidFill>
              </a:rPr>
              <a:t>cukrík </a:t>
            </a:r>
            <a:r>
              <a:rPr lang="sk-SK" sz="2000" b="1" dirty="0" smtClean="0">
                <a:solidFill>
                  <a:srgbClr val="002060"/>
                </a:solidFill>
              </a:rPr>
              <a:t>pozornosti</a:t>
            </a:r>
            <a:r>
              <a:rPr lang="sk-SK" sz="2000" b="1" dirty="0">
                <a:solidFill>
                  <a:srgbClr val="002060"/>
                </a:solidFill>
              </a:rPr>
              <a:t> </a:t>
            </a:r>
            <a:r>
              <a:rPr lang="sk-SK" sz="2000" b="1" dirty="0" smtClean="0">
                <a:solidFill>
                  <a:srgbClr val="FF0000"/>
                </a:solidFill>
              </a:rPr>
              <a:t>kôň</a:t>
            </a:r>
            <a:r>
              <a:rPr lang="sk-SK" sz="2000" b="1" dirty="0" smtClean="0">
                <a:solidFill>
                  <a:srgbClr val="002060"/>
                </a:solidFill>
              </a:rPr>
              <a:t> ale nesmie byť </a:t>
            </a:r>
            <a:r>
              <a:rPr lang="sk-SK" sz="2000" b="1" dirty="0" smtClean="0">
                <a:solidFill>
                  <a:srgbClr val="FF0000"/>
                </a:solidFill>
              </a:rPr>
              <a:t>strom </a:t>
            </a:r>
            <a:r>
              <a:rPr lang="sk-SK" sz="2000" b="1" dirty="0" smtClean="0">
                <a:solidFill>
                  <a:srgbClr val="002060"/>
                </a:solidFill>
              </a:rPr>
              <a:t>ani príliš </a:t>
            </a:r>
            <a:r>
              <a:rPr lang="sk-SK" sz="2000" b="1" dirty="0" smtClean="0">
                <a:solidFill>
                  <a:srgbClr val="FF0000"/>
                </a:solidFill>
              </a:rPr>
              <a:t>pero </a:t>
            </a:r>
            <a:r>
              <a:rPr lang="sk-SK" sz="2000" b="1" dirty="0" smtClean="0">
                <a:solidFill>
                  <a:srgbClr val="002060"/>
                </a:solidFill>
              </a:rPr>
              <a:t>komplikovaný</a:t>
            </a:r>
            <a:endParaRPr lang="sk-SK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544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</a:t>
            </a:r>
            <a:r>
              <a:rPr lang="sk-SK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 </a:t>
            </a:r>
            <a:r>
              <a:rPr lang="sk-SK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AKÉ VLASTNOSTI POZORNOSTI VYUŽÍVAME?</a:t>
            </a:r>
            <a:br>
              <a:rPr lang="sk-SK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sz="1800" dirty="0"/>
          </a:p>
        </p:txBody>
      </p:sp>
      <p:pic>
        <p:nvPicPr>
          <p:cNvPr id="1026" name="Picture 2" descr="C:\Users\Slavka\Desktop\VdUr.call_in_car_jp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3312368" cy="2486748"/>
          </a:xfrm>
          <a:prstGeom prst="rect">
            <a:avLst/>
          </a:prstGeom>
          <a:noFill/>
        </p:spPr>
      </p:pic>
      <p:pic>
        <p:nvPicPr>
          <p:cNvPr id="1027" name="Picture 3" descr="C:\Users\Slavka\Desktop\stiahnuť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0768"/>
            <a:ext cx="3149465" cy="2088232"/>
          </a:xfrm>
          <a:prstGeom prst="rect">
            <a:avLst/>
          </a:prstGeom>
          <a:noFill/>
        </p:spPr>
      </p:pic>
      <p:pic>
        <p:nvPicPr>
          <p:cNvPr id="1028" name="Picture 4" descr="C:\Users\Slavka\Desktop\12375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17032"/>
            <a:ext cx="4143375" cy="2628900"/>
          </a:xfrm>
          <a:prstGeom prst="rect">
            <a:avLst/>
          </a:prstGeom>
          <a:noFill/>
        </p:spPr>
      </p:pic>
      <p:pic>
        <p:nvPicPr>
          <p:cNvPr id="1029" name="Picture 5" descr="C:\Users\Slavka\Desktop\exercise_1983470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077072"/>
            <a:ext cx="3476743" cy="2175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0760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1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</a:t>
            </a:r>
            <a:r>
              <a:rPr lang="sk-SK" sz="18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 </a:t>
            </a:r>
            <a:r>
              <a:rPr lang="sk-SK" sz="1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AKÉ VLASTNOSTI POZORNOSTI VYUŽÍVAME?</a:t>
            </a:r>
            <a:br>
              <a:rPr lang="sk-SK" sz="1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09443" y="1268761"/>
            <a:ext cx="7125112" cy="4590038"/>
          </a:xfrm>
        </p:spPr>
        <p:txBody>
          <a:bodyPr>
            <a:normAutofit/>
          </a:bodyPr>
          <a:lstStyle/>
          <a:p>
            <a:r>
              <a:rPr lang="sk-SK" dirty="0" err="1" smtClean="0"/>
              <a:t>Oskenovať</a:t>
            </a:r>
            <a:r>
              <a:rPr lang="sk-SK" dirty="0" smtClean="0"/>
              <a:t> obr. 4.3 str.127, </a:t>
            </a:r>
            <a:r>
              <a:rPr lang="sk-SK" dirty="0" err="1" smtClean="0"/>
              <a:t>kassin</a:t>
            </a:r>
            <a:r>
              <a:rPr lang="sk-SK" dirty="0" smtClean="0"/>
              <a:t> </a:t>
            </a:r>
          </a:p>
          <a:p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b="1" dirty="0" err="1" smtClean="0">
                <a:solidFill>
                  <a:srgbClr val="FF0000"/>
                </a:solidFill>
              </a:rPr>
              <a:t>Stroopov</a:t>
            </a:r>
            <a:r>
              <a:rPr lang="sk-SK" b="1" dirty="0" smtClean="0">
                <a:solidFill>
                  <a:srgbClr val="FF0000"/>
                </a:solidFill>
              </a:rPr>
              <a:t> </a:t>
            </a:r>
            <a:r>
              <a:rPr lang="sk-SK" b="1" dirty="0" smtClean="0">
                <a:solidFill>
                  <a:srgbClr val="FF0000"/>
                </a:solidFill>
              </a:rPr>
              <a:t>test</a:t>
            </a:r>
            <a:r>
              <a:rPr lang="sk-SK" dirty="0" smtClean="0">
                <a:solidFill>
                  <a:srgbClr val="FF0000"/>
                </a:solidFill>
              </a:rPr>
              <a:t>: </a:t>
            </a:r>
          </a:p>
          <a:p>
            <a:pPr marL="0" indent="0">
              <a:buNone/>
            </a:pPr>
            <a:r>
              <a:rPr lang="sk-SK" b="1" dirty="0" smtClean="0"/>
              <a:t>1.V cvičení vľavo vymenujte všetky farby, ako najrýchlejšie viete.</a:t>
            </a:r>
          </a:p>
          <a:p>
            <a:pPr marL="0" indent="0">
              <a:buNone/>
            </a:pPr>
            <a:r>
              <a:rPr lang="sk-SK" b="1" dirty="0" smtClean="0"/>
              <a:t>2. V </a:t>
            </a:r>
            <a:r>
              <a:rPr lang="sk-SK" b="1" dirty="0" smtClean="0"/>
              <a:t>cvičení </a:t>
            </a:r>
            <a:r>
              <a:rPr lang="sk-SK" b="1" dirty="0" smtClean="0"/>
              <a:t>vpravo vymenujte farby, ktorými sú slová napísané, najrýchlejšie ako viete.</a:t>
            </a:r>
            <a:endParaRPr lang="sk-SK" b="1" dirty="0"/>
          </a:p>
        </p:txBody>
      </p:sp>
      <p:sp>
        <p:nvSpPr>
          <p:cNvPr id="4" name="Obdĺžnik 3"/>
          <p:cNvSpPr/>
          <p:nvPr/>
        </p:nvSpPr>
        <p:spPr>
          <a:xfrm>
            <a:off x="0" y="1268760"/>
            <a:ext cx="9144000" cy="2304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6" name="Rovná spojnica 5"/>
          <p:cNvCxnSpPr/>
          <p:nvPr/>
        </p:nvCxnSpPr>
        <p:spPr>
          <a:xfrm>
            <a:off x="1331640" y="1844824"/>
            <a:ext cx="1008112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nica 7"/>
          <p:cNvCxnSpPr/>
          <p:nvPr/>
        </p:nvCxnSpPr>
        <p:spPr>
          <a:xfrm>
            <a:off x="1331640" y="2132856"/>
            <a:ext cx="100811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nica 8"/>
          <p:cNvCxnSpPr/>
          <p:nvPr/>
        </p:nvCxnSpPr>
        <p:spPr>
          <a:xfrm>
            <a:off x="1331640" y="2492896"/>
            <a:ext cx="1008112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nica 9"/>
          <p:cNvCxnSpPr/>
          <p:nvPr/>
        </p:nvCxnSpPr>
        <p:spPr>
          <a:xfrm>
            <a:off x="1331640" y="3068960"/>
            <a:ext cx="1008112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nica 11"/>
          <p:cNvCxnSpPr/>
          <p:nvPr/>
        </p:nvCxnSpPr>
        <p:spPr>
          <a:xfrm>
            <a:off x="1331640" y="2780928"/>
            <a:ext cx="100811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nica 12"/>
          <p:cNvCxnSpPr/>
          <p:nvPr/>
        </p:nvCxnSpPr>
        <p:spPr>
          <a:xfrm>
            <a:off x="1331640" y="1556792"/>
            <a:ext cx="100811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nica 14"/>
          <p:cNvCxnSpPr/>
          <p:nvPr/>
        </p:nvCxnSpPr>
        <p:spPr>
          <a:xfrm>
            <a:off x="2843808" y="1556792"/>
            <a:ext cx="1008112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nica 15"/>
          <p:cNvCxnSpPr/>
          <p:nvPr/>
        </p:nvCxnSpPr>
        <p:spPr>
          <a:xfrm>
            <a:off x="2843808" y="1844824"/>
            <a:ext cx="1008112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nica 16"/>
          <p:cNvCxnSpPr/>
          <p:nvPr/>
        </p:nvCxnSpPr>
        <p:spPr>
          <a:xfrm>
            <a:off x="2843808" y="2132856"/>
            <a:ext cx="1008112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ovná spojnica 18"/>
          <p:cNvCxnSpPr/>
          <p:nvPr/>
        </p:nvCxnSpPr>
        <p:spPr>
          <a:xfrm>
            <a:off x="2843808" y="2492896"/>
            <a:ext cx="1008112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ovná spojnica 19"/>
          <p:cNvCxnSpPr/>
          <p:nvPr/>
        </p:nvCxnSpPr>
        <p:spPr>
          <a:xfrm>
            <a:off x="4283968" y="1556792"/>
            <a:ext cx="1008112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nica 20"/>
          <p:cNvCxnSpPr/>
          <p:nvPr/>
        </p:nvCxnSpPr>
        <p:spPr>
          <a:xfrm>
            <a:off x="4283968" y="1844824"/>
            <a:ext cx="1008112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nica 21"/>
          <p:cNvCxnSpPr/>
          <p:nvPr/>
        </p:nvCxnSpPr>
        <p:spPr>
          <a:xfrm>
            <a:off x="2843808" y="2780928"/>
            <a:ext cx="1008112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nica 22"/>
          <p:cNvCxnSpPr/>
          <p:nvPr/>
        </p:nvCxnSpPr>
        <p:spPr>
          <a:xfrm>
            <a:off x="4283968" y="2132856"/>
            <a:ext cx="1008112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nica 23"/>
          <p:cNvCxnSpPr/>
          <p:nvPr/>
        </p:nvCxnSpPr>
        <p:spPr>
          <a:xfrm>
            <a:off x="2855640" y="3080792"/>
            <a:ext cx="100811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ovná spojnica 25"/>
          <p:cNvCxnSpPr/>
          <p:nvPr/>
        </p:nvCxnSpPr>
        <p:spPr>
          <a:xfrm>
            <a:off x="4283968" y="2492896"/>
            <a:ext cx="100811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ovná spojnica 26"/>
          <p:cNvCxnSpPr/>
          <p:nvPr/>
        </p:nvCxnSpPr>
        <p:spPr>
          <a:xfrm>
            <a:off x="4283968" y="3068960"/>
            <a:ext cx="1008112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nica 27"/>
          <p:cNvCxnSpPr/>
          <p:nvPr/>
        </p:nvCxnSpPr>
        <p:spPr>
          <a:xfrm>
            <a:off x="4283968" y="2780928"/>
            <a:ext cx="1008112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BlokTextu 28"/>
          <p:cNvSpPr txBox="1"/>
          <p:nvPr/>
        </p:nvSpPr>
        <p:spPr>
          <a:xfrm>
            <a:off x="5508104" y="1484784"/>
            <a:ext cx="36358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smtClean="0">
                <a:solidFill>
                  <a:srgbClr val="0070C0"/>
                </a:solidFill>
              </a:rPr>
              <a:t>červená</a:t>
            </a:r>
            <a:r>
              <a:rPr lang="sk-SK" sz="1400" b="1" dirty="0" smtClean="0">
                <a:solidFill>
                  <a:srgbClr val="00B050"/>
                </a:solidFill>
              </a:rPr>
              <a:t>        modrá           </a:t>
            </a:r>
            <a:r>
              <a:rPr lang="sk-SK" sz="1400" b="1" dirty="0" smtClean="0">
                <a:solidFill>
                  <a:srgbClr val="FFC000"/>
                </a:solidFill>
              </a:rPr>
              <a:t>zelená</a:t>
            </a:r>
          </a:p>
          <a:p>
            <a:r>
              <a:rPr lang="sk-SK" sz="1400" b="1" dirty="0" smtClean="0">
                <a:solidFill>
                  <a:srgbClr val="FF0000"/>
                </a:solidFill>
              </a:rPr>
              <a:t>žltá               </a:t>
            </a:r>
            <a:r>
              <a:rPr lang="sk-SK" sz="1400" b="1" dirty="0" smtClean="0">
                <a:solidFill>
                  <a:srgbClr val="FFFF00"/>
                </a:solidFill>
              </a:rPr>
              <a:t>modrá           </a:t>
            </a:r>
            <a:r>
              <a:rPr lang="sk-SK" sz="1400" b="1" dirty="0" smtClean="0">
                <a:solidFill>
                  <a:srgbClr val="00B050"/>
                </a:solidFill>
              </a:rPr>
              <a:t>červená</a:t>
            </a:r>
          </a:p>
          <a:p>
            <a:r>
              <a:rPr lang="sk-SK" sz="1400" b="1" dirty="0" smtClean="0">
                <a:solidFill>
                  <a:srgbClr val="00B050"/>
                </a:solidFill>
              </a:rPr>
              <a:t>modrá</a:t>
            </a:r>
            <a:r>
              <a:rPr lang="sk-SK" sz="1400" b="1" dirty="0" smtClean="0">
                <a:solidFill>
                  <a:srgbClr val="00B050"/>
                </a:solidFill>
              </a:rPr>
              <a:t> </a:t>
            </a:r>
            <a:r>
              <a:rPr lang="sk-SK" sz="1400" b="1" dirty="0" smtClean="0">
                <a:solidFill>
                  <a:srgbClr val="00B050"/>
                </a:solidFill>
              </a:rPr>
              <a:t>         </a:t>
            </a:r>
            <a:r>
              <a:rPr lang="sk-SK" sz="1400" b="1" dirty="0" smtClean="0">
                <a:solidFill>
                  <a:srgbClr val="0070C0"/>
                </a:solidFill>
              </a:rPr>
              <a:t>žltá</a:t>
            </a:r>
            <a:r>
              <a:rPr lang="sk-SK" sz="1400" b="1" dirty="0" smtClean="0">
                <a:solidFill>
                  <a:srgbClr val="FF0000"/>
                </a:solidFill>
              </a:rPr>
              <a:t>                </a:t>
            </a:r>
            <a:r>
              <a:rPr lang="sk-SK" sz="1400" b="1" dirty="0" smtClean="0">
                <a:solidFill>
                  <a:srgbClr val="FFC000"/>
                </a:solidFill>
              </a:rPr>
              <a:t>zelená</a:t>
            </a:r>
            <a:r>
              <a:rPr lang="sk-SK" sz="1400" b="1" dirty="0" smtClean="0">
                <a:solidFill>
                  <a:srgbClr val="FF0000"/>
                </a:solidFill>
              </a:rPr>
              <a:t>              </a:t>
            </a:r>
            <a:r>
              <a:rPr lang="sk-SK" sz="1400" b="1" dirty="0" err="1" smtClean="0">
                <a:solidFill>
                  <a:srgbClr val="0070C0"/>
                </a:solidFill>
              </a:rPr>
              <a:t>zelená</a:t>
            </a:r>
            <a:r>
              <a:rPr lang="sk-SK" sz="1400" b="1" dirty="0" smtClean="0">
                <a:solidFill>
                  <a:srgbClr val="0070C0"/>
                </a:solidFill>
              </a:rPr>
              <a:t>          </a:t>
            </a:r>
            <a:r>
              <a:rPr lang="sk-SK" sz="1400" b="1" dirty="0" smtClean="0">
                <a:solidFill>
                  <a:srgbClr val="FF0000"/>
                </a:solidFill>
              </a:rPr>
              <a:t>modrá</a:t>
            </a:r>
            <a:r>
              <a:rPr lang="sk-SK" sz="1400" b="1" dirty="0" smtClean="0">
                <a:solidFill>
                  <a:srgbClr val="00B050"/>
                </a:solidFill>
              </a:rPr>
              <a:t>           žltá</a:t>
            </a:r>
            <a:r>
              <a:rPr lang="sk-SK" sz="1400" b="1" dirty="0" smtClean="0">
                <a:solidFill>
                  <a:srgbClr val="FF0000"/>
                </a:solidFill>
              </a:rPr>
              <a:t> </a:t>
            </a:r>
            <a:r>
              <a:rPr lang="sk-SK" sz="1400" b="1" dirty="0" smtClean="0">
                <a:solidFill>
                  <a:srgbClr val="FFC000"/>
                </a:solidFill>
              </a:rPr>
              <a:t>modrá</a:t>
            </a:r>
            <a:r>
              <a:rPr lang="sk-SK" sz="1400" b="1" dirty="0" smtClean="0">
                <a:solidFill>
                  <a:srgbClr val="00B050"/>
                </a:solidFill>
              </a:rPr>
              <a:t>          </a:t>
            </a:r>
            <a:r>
              <a:rPr lang="sk-SK" sz="1400" b="1" dirty="0" smtClean="0">
                <a:solidFill>
                  <a:srgbClr val="0070C0"/>
                </a:solidFill>
              </a:rPr>
              <a:t>žltá                </a:t>
            </a:r>
            <a:r>
              <a:rPr lang="sk-SK" sz="1400" b="1" dirty="0" smtClean="0">
                <a:solidFill>
                  <a:srgbClr val="00B050"/>
                </a:solidFill>
              </a:rPr>
              <a:t>červená </a:t>
            </a:r>
            <a:r>
              <a:rPr lang="sk-SK" sz="1400" b="1" dirty="0" err="1" smtClean="0">
                <a:solidFill>
                  <a:srgbClr val="00B050"/>
                </a:solidFill>
              </a:rPr>
              <a:t>červená</a:t>
            </a:r>
            <a:r>
              <a:rPr lang="sk-SK" sz="1400" b="1" dirty="0" smtClean="0">
                <a:solidFill>
                  <a:srgbClr val="00B050"/>
                </a:solidFill>
              </a:rPr>
              <a:t>       </a:t>
            </a:r>
            <a:r>
              <a:rPr lang="sk-SK" sz="1400" b="1" dirty="0" err="1" smtClean="0">
                <a:solidFill>
                  <a:srgbClr val="FFC000"/>
                </a:solidFill>
              </a:rPr>
              <a:t>červená</a:t>
            </a:r>
            <a:r>
              <a:rPr lang="sk-SK" sz="1400" b="1" dirty="0" smtClean="0">
                <a:solidFill>
                  <a:srgbClr val="FFC000"/>
                </a:solidFill>
              </a:rPr>
              <a:t>         </a:t>
            </a:r>
            <a:r>
              <a:rPr lang="sk-SK" sz="1400" b="1" dirty="0" smtClean="0">
                <a:solidFill>
                  <a:srgbClr val="FF0000"/>
                </a:solidFill>
              </a:rPr>
              <a:t>zelená</a:t>
            </a:r>
          </a:p>
          <a:p>
            <a:endParaRPr lang="sk-SK" sz="14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592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POZORNOSŤ</a:t>
            </a:r>
            <a:endParaRPr lang="sk-SK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1600" y="2055319"/>
            <a:ext cx="2520280" cy="32218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2000" b="1" dirty="0" smtClean="0"/>
              <a:t>Stav bdelosti, v ktorom sa vedomie zameriava na niektoré predmety alebo deje, zatiaľ čo iné sa prehliadajú</a:t>
            </a:r>
          </a:p>
        </p:txBody>
      </p:sp>
      <p:pic>
        <p:nvPicPr>
          <p:cNvPr id="3074" name="Picture 2" descr="C:\Users\install\Desktop\18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3672408" cy="46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nstall\Desktop\motý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729955" cy="15474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616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VÝSLEDKY TESTOV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test 1 zameranosť pozornosti</a:t>
            </a:r>
          </a:p>
          <a:p>
            <a:r>
              <a:rPr lang="sk-SK" dirty="0" smtClean="0"/>
              <a:t>test 2 zameranosť pozornosti</a:t>
            </a:r>
          </a:p>
          <a:p>
            <a:r>
              <a:rPr lang="sk-SK" dirty="0" smtClean="0"/>
              <a:t>t</a:t>
            </a:r>
            <a:r>
              <a:rPr lang="sk-SK" dirty="0" smtClean="0"/>
              <a:t>est 3 rozdelená pozornosť</a:t>
            </a:r>
          </a:p>
          <a:p>
            <a:r>
              <a:rPr lang="sk-SK" dirty="0" smtClean="0"/>
              <a:t>test 4 rozdelená pozornosť</a:t>
            </a:r>
          </a:p>
          <a:p>
            <a:r>
              <a:rPr lang="sk-SK" dirty="0" smtClean="0"/>
              <a:t>test 5 rozdelená pozornosť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16365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675724"/>
            <a:ext cx="6586891" cy="924475"/>
          </a:xfrm>
        </p:spPr>
        <p:txBody>
          <a:bodyPr/>
          <a:lstStyle/>
          <a:p>
            <a:pPr algn="ctr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DEFINÍCIA POZORNOSTI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sk-SK" dirty="0"/>
              <a:t> </a:t>
            </a:r>
            <a:r>
              <a:rPr lang="sk-SK" b="1" dirty="0"/>
              <a:t>je zameranie a sústredenie duševnej činnosti na určitý objekt, činnosť alebo dej (napríklad načúvanie na rozdiel od prostého počutia) a </a:t>
            </a:r>
            <a:r>
              <a:rPr lang="sk-SK" b="1" dirty="0" smtClean="0"/>
              <a:t>ignorovanie</a:t>
            </a:r>
            <a:r>
              <a:rPr lang="sk-SK" b="1" dirty="0"/>
              <a:t> ostatných rušivých vplyvov. </a:t>
            </a:r>
            <a:endParaRPr lang="sk-SK" b="1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sk-SK" b="1" dirty="0"/>
              <a:t>Pritom sa pozornosť </a:t>
            </a:r>
            <a:r>
              <a:rPr lang="sk-SK" b="1" dirty="0" err="1"/>
              <a:t>nesustreďuje</a:t>
            </a:r>
            <a:r>
              <a:rPr lang="sk-SK" b="1" dirty="0"/>
              <a:t> na jednu vec, ale zároveň, hoci v menšej miere, na niekoľko vecí alebo procesov, ktoré prebiehajú súčasne</a:t>
            </a:r>
            <a:r>
              <a:rPr lang="sk-SK" b="1" dirty="0" smtClean="0"/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sk-SK" b="1" dirty="0" smtClean="0"/>
              <a:t>Mozog nestihne spracovať veľmi veľké množstvo údajov naraz, a tak registruje iba to, na čo upriamime pozornosť zámerne. Ostatné sníma tiež, ale nie vždy to stihne prísť aj do vedomého vnímania.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sk-SK" b="1" dirty="0"/>
          </a:p>
        </p:txBody>
      </p:sp>
      <p:pic>
        <p:nvPicPr>
          <p:cNvPr id="3074" name="Picture 2" descr="C:\Users\install\Desktop\10823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229200"/>
            <a:ext cx="1745543" cy="112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nstall\Desktop\motý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729955" cy="15474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640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POZORNOSŤ</a:t>
            </a:r>
            <a:r>
              <a:rPr lang="sk-SK" b="1" dirty="0" smtClean="0">
                <a:solidFill>
                  <a:srgbClr val="FF0000"/>
                </a:solidFill>
              </a:rPr>
              <a:t/>
            </a:r>
            <a:br>
              <a:rPr lang="sk-SK" b="1" dirty="0" smtClean="0">
                <a:solidFill>
                  <a:srgbClr val="FF0000"/>
                </a:solidFill>
              </a:rPr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09443" y="1628799"/>
            <a:ext cx="2770469" cy="4229999"/>
          </a:xfrm>
        </p:spPr>
        <p:txBody>
          <a:bodyPr/>
          <a:lstStyle/>
          <a:p>
            <a:pPr marL="0" indent="0">
              <a:buNone/>
            </a:pPr>
            <a:endParaRPr lang="sk-SK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k-SK" sz="2000" b="1" dirty="0" smtClean="0">
                <a:solidFill>
                  <a:srgbClr val="FF0000"/>
                </a:solidFill>
              </a:rPr>
              <a:t>Druhy pozornosti</a:t>
            </a:r>
            <a:r>
              <a:rPr lang="sk-SK" b="1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endParaRPr lang="sk-SK" b="1" dirty="0" smtClean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r>
              <a:rPr lang="sk-SK" b="1" dirty="0" smtClean="0"/>
              <a:t>Úmyselná </a:t>
            </a:r>
          </a:p>
          <a:p>
            <a:pPr>
              <a:buFont typeface="+mj-lt"/>
              <a:buAutoNum type="arabicPeriod"/>
            </a:pPr>
            <a:r>
              <a:rPr lang="sk-SK" b="1" dirty="0" smtClean="0"/>
              <a:t>Neúmyselná</a:t>
            </a:r>
          </a:p>
          <a:p>
            <a:pPr>
              <a:buFont typeface="+mj-lt"/>
              <a:buAutoNum type="arabicPeriod"/>
            </a:pPr>
            <a:endParaRPr lang="sk-SK" b="1" dirty="0"/>
          </a:p>
          <a:p>
            <a:pPr marL="0" indent="0">
              <a:buNone/>
            </a:pPr>
            <a:endParaRPr lang="sk-SK" sz="2400" b="1" dirty="0" smtClean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endParaRPr lang="sk-SK" b="1" dirty="0"/>
          </a:p>
          <a:p>
            <a:pPr>
              <a:buFont typeface="+mj-lt"/>
              <a:buAutoNum type="arabicPeriod"/>
            </a:pPr>
            <a:endParaRPr lang="sk-SK" b="1" dirty="0" smtClean="0"/>
          </a:p>
          <a:p>
            <a:pPr>
              <a:buFont typeface="+mj-lt"/>
              <a:buAutoNum type="arabicPeriod"/>
            </a:pPr>
            <a:endParaRPr lang="sk-SK" b="1" dirty="0"/>
          </a:p>
          <a:p>
            <a:pPr marL="0" indent="0">
              <a:buNone/>
            </a:pPr>
            <a:endParaRPr lang="sk-SK" b="1" dirty="0" smtClean="0"/>
          </a:p>
          <a:p>
            <a:pPr>
              <a:buFont typeface="+mj-lt"/>
              <a:buAutoNum type="arabicPeriod"/>
            </a:pPr>
            <a:endParaRPr lang="sk-SK" b="1" dirty="0" smtClean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4572000" y="1484784"/>
            <a:ext cx="35283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solidFill>
                  <a:srgbClr val="FF0000"/>
                </a:solidFill>
              </a:rPr>
              <a:t>Činitele ovplyvňujúce pozornosť:</a:t>
            </a:r>
          </a:p>
          <a:p>
            <a:endParaRPr lang="sk-SK" sz="2000" b="1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sk-SK" sz="2000" b="1" dirty="0" smtClean="0">
                <a:solidFill>
                  <a:srgbClr val="0070C0"/>
                </a:solidFill>
              </a:rPr>
              <a:t>Vnútorné: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k-SK" sz="1600" b="1" dirty="0" smtClean="0"/>
              <a:t>Psychické stavy a nálady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k-SK" sz="1600" b="1" dirty="0" smtClean="0"/>
              <a:t>Záujmy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k-SK" sz="1600" b="1" dirty="0" smtClean="0"/>
              <a:t>Očakávanie a zameranosť</a:t>
            </a:r>
            <a:endParaRPr lang="sk-SK" sz="16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k-SK" sz="1600" b="1" dirty="0" smtClean="0"/>
              <a:t>Celkový telesný stav</a:t>
            </a:r>
          </a:p>
          <a:p>
            <a:pPr marL="342900" indent="-342900"/>
            <a:endParaRPr lang="sk-SK" sz="2000" b="1" dirty="0" smtClean="0"/>
          </a:p>
          <a:p>
            <a:pPr marL="457200" indent="-457200"/>
            <a:r>
              <a:rPr lang="sk-SK" sz="2000" b="1" dirty="0" smtClean="0">
                <a:solidFill>
                  <a:srgbClr val="0070C0"/>
                </a:solidFill>
              </a:rPr>
              <a:t>2. Vonkajšie</a:t>
            </a:r>
            <a:r>
              <a:rPr lang="sk-SK" sz="2000" b="1" dirty="0" smtClean="0">
                <a:solidFill>
                  <a:srgbClr val="0070C0"/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k-SK" sz="1600" b="1" dirty="0" smtClean="0"/>
              <a:t>Sila, veľkosť a intenzita, dĺžka podnetu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k-SK" sz="1600" b="1" dirty="0" smtClean="0"/>
              <a:t>Novosť, neočakávanosť, zmena, zriedkavosť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k-SK" sz="1600" b="1" dirty="0" smtClean="0"/>
              <a:t>Kontrast</a:t>
            </a:r>
          </a:p>
          <a:p>
            <a:endParaRPr lang="sk-SK" sz="160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sk-SK" sz="2000" b="1" dirty="0"/>
          </a:p>
        </p:txBody>
      </p:sp>
      <p:pic>
        <p:nvPicPr>
          <p:cNvPr id="4098" name="Picture 2" descr="C:\Users\install\Desktop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64989"/>
            <a:ext cx="2897089" cy="30287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nstall\Desktop\moty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40"/>
            <a:ext cx="1584176" cy="13584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install\Desktop\motý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9865"/>
            <a:ext cx="1369915" cy="122540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563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VLASTNOSTI POZORNOSTI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486199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endParaRPr lang="sk-SK" sz="2400" dirty="0" smtClean="0"/>
          </a:p>
          <a:p>
            <a:pPr>
              <a:buFont typeface="Wingdings" panose="05000000000000000000" pitchFamily="2" charset="2"/>
              <a:buChar char="v"/>
            </a:pPr>
            <a:endParaRPr lang="sk-SK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sk-SK" sz="2400" b="1" dirty="0" smtClean="0"/>
              <a:t>Koncentrácia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b="1" dirty="0" smtClean="0"/>
              <a:t>Intenzita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b="1" dirty="0" smtClean="0"/>
              <a:t>Rozdelenie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b="1" dirty="0" smtClean="0"/>
              <a:t>Stálosť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b="1" dirty="0" smtClean="0"/>
              <a:t>Prenášanie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b="1" dirty="0" err="1" smtClean="0"/>
              <a:t>Rozsah-kapacita</a:t>
            </a:r>
            <a:endParaRPr lang="sk-SK" sz="2400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sz="2400" b="1" dirty="0" smtClean="0"/>
              <a:t>Individuálnosť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sz="2400" b="1" dirty="0" smtClean="0"/>
              <a:t>Selektívnosť</a:t>
            </a:r>
          </a:p>
          <a:p>
            <a:pPr>
              <a:buFont typeface="Wingdings" panose="05000000000000000000" pitchFamily="2" charset="2"/>
              <a:buChar char="v"/>
            </a:pPr>
            <a:endParaRPr lang="sk-SK" sz="2400" b="1" dirty="0" smtClean="0"/>
          </a:p>
          <a:p>
            <a:pPr marL="0" indent="0">
              <a:buNone/>
            </a:pPr>
            <a:endParaRPr lang="sk-SK" sz="2400" dirty="0" smtClean="0"/>
          </a:p>
          <a:p>
            <a:pPr>
              <a:buFont typeface="Wingdings" panose="05000000000000000000" pitchFamily="2" charset="2"/>
              <a:buChar char="v"/>
            </a:pPr>
            <a:endParaRPr lang="sk-SK" sz="2400" dirty="0"/>
          </a:p>
        </p:txBody>
      </p:sp>
      <p:pic>
        <p:nvPicPr>
          <p:cNvPr id="4" name="Picture 2" descr="C:\Users\install\Desktop\motý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56792"/>
            <a:ext cx="2695949" cy="24115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nstall\Desktop\images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89040"/>
            <a:ext cx="2664296" cy="28563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688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Koncentrácia pozornosti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umožňuje človeku vyčleniť aj zo zložitejšieho zorného </a:t>
            </a:r>
            <a:r>
              <a:rPr lang="sk-SK" dirty="0" err="1" smtClean="0"/>
              <a:t>podnetového</a:t>
            </a:r>
            <a:r>
              <a:rPr lang="sk-SK" dirty="0" smtClean="0"/>
              <a:t> poľa ten predmet alebo jav, ktorý slúži na dosiahnutie stanoveného cieľa. Je k nej potrebná zameranosť pozornosti, je to vedomá činnosť. </a:t>
            </a:r>
          </a:p>
          <a:p>
            <a:r>
              <a:rPr lang="sk-SK" dirty="0" smtClean="0"/>
              <a:t>Súvisí s rozsahom pozornosti</a:t>
            </a:r>
          </a:p>
          <a:p>
            <a:r>
              <a:rPr lang="sk-SK" dirty="0" smtClean="0"/>
              <a:t>Dôležité pri: koncentrácii pozornosti v škole, pri hodnotení individuálneho výkonu v kolektívnych športoch...</a:t>
            </a:r>
          </a:p>
          <a:p>
            <a:r>
              <a:rPr lang="sk-SK" dirty="0" smtClean="0"/>
              <a:t>Skúma sa tak, že </a:t>
            </a:r>
            <a:r>
              <a:rPr lang="sk-SK" dirty="0" err="1" smtClean="0"/>
              <a:t>probantovi</a:t>
            </a:r>
            <a:r>
              <a:rPr lang="sk-SK" dirty="0" smtClean="0"/>
              <a:t> sa naraz exponuje viac </a:t>
            </a:r>
            <a:r>
              <a:rPr lang="sk-SK" dirty="0" err="1" smtClean="0"/>
              <a:t>podnetového</a:t>
            </a:r>
            <a:r>
              <a:rPr lang="sk-SK" dirty="0" smtClean="0"/>
              <a:t> materiálu súčasne a zisťuje sa, koľko z nich je </a:t>
            </a:r>
            <a:r>
              <a:rPr lang="sk-SK" dirty="0" err="1" smtClean="0"/>
              <a:t>chopný</a:t>
            </a:r>
            <a:r>
              <a:rPr lang="sk-SK" dirty="0" smtClean="0"/>
              <a:t> súčasne vnímať.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Picture 2" descr="C:\Users\install\Desktop\motý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729955" cy="15474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21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Intenzita pozornosti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Schopnosť jedinca byť celkom zaujatý tým, čo robí, čo vníma. Je daná jeho stupňom sústredenosti.</a:t>
            </a:r>
          </a:p>
          <a:p>
            <a:r>
              <a:rPr lang="sk-SK" dirty="0" smtClean="0"/>
              <a:t>Dôležitá pri činnostiach ako sú učenie, veda a výskum, sledovanie kontrolných panelov...</a:t>
            </a:r>
          </a:p>
          <a:p>
            <a:r>
              <a:rPr lang="sk-SK" dirty="0" smtClean="0"/>
              <a:t>Zisťuje sa tak, že za ukazovateľa sa považuje sila rušivého podnetu, ktorý môže oslabiť alebo narušiť koncentráciu pozornosti.</a:t>
            </a:r>
            <a:endParaRPr lang="sk-SK" dirty="0"/>
          </a:p>
        </p:txBody>
      </p:sp>
      <p:pic>
        <p:nvPicPr>
          <p:cNvPr id="4" name="Picture 2" descr="C:\Users\install\Desktop\motý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729955" cy="15474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862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Rozdelenie pozornosti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smtClean="0"/>
              <a:t>Organizácia psychickej činnosti, keď u človeka súbežne prebiehajú dve alebo viaceré činnosti. </a:t>
            </a:r>
          </a:p>
          <a:p>
            <a:r>
              <a:rPr lang="sk-SK" dirty="0" smtClean="0"/>
              <a:t>Schopnosť venovať pozornosť dvom alebo viacerým javom, ktoré prebiehajú súčasne. </a:t>
            </a:r>
          </a:p>
          <a:p>
            <a:r>
              <a:rPr lang="sk-SK" dirty="0" smtClean="0"/>
              <a:t>Ak má jedinec vykonávať dve činnosti naraz, jednu z nich musí vykonávať takmer automaticky, aby si jej vykonávanie vyžadovalo iba občasnú kontrolu a reguláciu.</a:t>
            </a:r>
          </a:p>
          <a:p>
            <a:r>
              <a:rPr lang="sk-SK" dirty="0" smtClean="0"/>
              <a:t>Experimenty:</a:t>
            </a:r>
          </a:p>
          <a:p>
            <a:pPr>
              <a:buFontTx/>
              <a:buChar char="-"/>
            </a:pPr>
            <a:r>
              <a:rPr lang="sk-SK" dirty="0" smtClean="0"/>
              <a:t>modelovanie dvojitej činnosti, kde </a:t>
            </a:r>
            <a:r>
              <a:rPr lang="sk-SK" dirty="0" err="1" smtClean="0"/>
              <a:t>probanti</a:t>
            </a:r>
            <a:r>
              <a:rPr lang="sk-SK" dirty="0" smtClean="0"/>
              <a:t> počúvali rozprávku a paralelne riešili aritmetické úlohy. Potom mali zaznamenať zapamätané prvky rozprávky.</a:t>
            </a:r>
          </a:p>
          <a:p>
            <a:pPr>
              <a:buFontTx/>
              <a:buChar char="-"/>
            </a:pPr>
            <a:r>
              <a:rPr lang="sk-SK" dirty="0" err="1" smtClean="0"/>
              <a:t>Paralené</a:t>
            </a:r>
            <a:r>
              <a:rPr lang="sk-SK" dirty="0" smtClean="0"/>
              <a:t> </a:t>
            </a:r>
            <a:r>
              <a:rPr lang="sk-SK" dirty="0"/>
              <a:t>s</a:t>
            </a:r>
            <a:r>
              <a:rPr lang="sk-SK" dirty="0" smtClean="0"/>
              <a:t>počítavanie čiar a vnímanie intenzity tlaku na prst</a:t>
            </a:r>
          </a:p>
          <a:p>
            <a:pPr marL="0" indent="0">
              <a:buNone/>
            </a:pPr>
            <a:r>
              <a:rPr lang="sk-SK" b="1" dirty="0" smtClean="0"/>
              <a:t>Výkon bol spoľahlivý len v tej činnosti, na ktorú sa </a:t>
            </a:r>
            <a:r>
              <a:rPr lang="sk-SK" b="1" dirty="0" err="1" smtClean="0"/>
              <a:t>probant</a:t>
            </a:r>
            <a:r>
              <a:rPr lang="sk-SK" b="1" dirty="0" smtClean="0"/>
              <a:t> zameral.</a:t>
            </a:r>
            <a:endParaRPr lang="sk-SK" b="1" dirty="0"/>
          </a:p>
        </p:txBody>
      </p:sp>
      <p:pic>
        <p:nvPicPr>
          <p:cNvPr id="4" name="Picture 2" descr="C:\Users\install\Desktop\motý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729955" cy="15474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Stálosť pozornosti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Vyjadruje jej časové trvanie</a:t>
            </a:r>
          </a:p>
          <a:p>
            <a:r>
              <a:rPr lang="sk-SK" dirty="0" smtClean="0"/>
              <a:t>Ide o koncentráciu pozornosti na jeden jav alebo činnosť po dlhší čas.</a:t>
            </a:r>
          </a:p>
          <a:p>
            <a:r>
              <a:rPr lang="sk-SK" dirty="0" smtClean="0"/>
              <a:t>Pozornosť stúpa alebo klesá v krátkotrvajúcich niekoľkosekundových vlnách.</a:t>
            </a:r>
          </a:p>
          <a:p>
            <a:r>
              <a:rPr lang="sk-SK" dirty="0" smtClean="0"/>
              <a:t>Opakom je rozptýlenosť pozornosti</a:t>
            </a:r>
          </a:p>
          <a:p>
            <a:r>
              <a:rPr lang="sk-SK" dirty="0" smtClean="0"/>
              <a:t>Dôležitá je pri sledovaní kontrolných bezpečnostných panelov v leteckom dispečingu, v </a:t>
            </a:r>
            <a:r>
              <a:rPr lang="sk-SK" dirty="0" err="1" smtClean="0"/>
              <a:t>atomových</a:t>
            </a:r>
            <a:r>
              <a:rPr lang="sk-SK" dirty="0" smtClean="0"/>
              <a:t> elektrárňach a podobne.</a:t>
            </a:r>
            <a:endParaRPr lang="sk-SK" dirty="0"/>
          </a:p>
        </p:txBody>
      </p:sp>
      <p:pic>
        <p:nvPicPr>
          <p:cNvPr id="4" name="Picture 2" descr="C:\Users\install\Desktop\motý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729955" cy="15474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23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lastný návr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lastný návr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880</Words>
  <Application>Microsoft Office PowerPoint</Application>
  <PresentationFormat>Prezentácia na obrazovke (4:3)</PresentationFormat>
  <Paragraphs>139</Paragraphs>
  <Slides>20</Slides>
  <Notes>0</Notes>
  <HiddenSlides>0</HiddenSlides>
  <MMClips>2</MMClips>
  <ScaleCrop>false</ScaleCrop>
  <HeadingPairs>
    <vt:vector size="4" baseType="variant">
      <vt:variant>
        <vt:lpstr>Motív</vt:lpstr>
      </vt:variant>
      <vt:variant>
        <vt:i4>3</vt:i4>
      </vt:variant>
      <vt:variant>
        <vt:lpstr>Nadpisy snímok</vt:lpstr>
      </vt:variant>
      <vt:variant>
        <vt:i4>20</vt:i4>
      </vt:variant>
    </vt:vector>
  </HeadingPairs>
  <TitlesOfParts>
    <vt:vector size="23" baseType="lpstr">
      <vt:lpstr>Vlastný návrh</vt:lpstr>
      <vt:lpstr>1_Vlastný návrh</vt:lpstr>
      <vt:lpstr>Spring</vt:lpstr>
      <vt:lpstr>Snímka 1</vt:lpstr>
      <vt:lpstr>POZORNOSŤ</vt:lpstr>
      <vt:lpstr>DEFINÍCIA POZORNOSTI</vt:lpstr>
      <vt:lpstr>POZORNOSŤ </vt:lpstr>
      <vt:lpstr>VLASTNOSTI POZORNOSTI</vt:lpstr>
      <vt:lpstr>       Koncentrácia pozornosti</vt:lpstr>
      <vt:lpstr>Intenzita pozornosti</vt:lpstr>
      <vt:lpstr>Rozdelenie pozornosti</vt:lpstr>
      <vt:lpstr>Stálosť pozornosti</vt:lpstr>
      <vt:lpstr>Prenášanie pozornosti-prelietavosť</vt:lpstr>
      <vt:lpstr>Rozsah/kapacita pozornosti</vt:lpstr>
      <vt:lpstr>Individuálnosť pozornosti</vt:lpstr>
      <vt:lpstr>SELEKTIVITA POZORNOSTI</vt:lpstr>
      <vt:lpstr>Snímka 14</vt:lpstr>
      <vt:lpstr>TEST 2: AKÉ VLASTNOSTI POZORNOSTI VYUŽÍVAME? </vt:lpstr>
      <vt:lpstr>TEST 2: AKÉ VLASTNOSTI POZORNOSTI VYUŽÍVAME? </vt:lpstr>
      <vt:lpstr>TEST 3: AKÉ VLASTNOSTI POZORNOSTI VYUŽÍVAME? </vt:lpstr>
      <vt:lpstr>TEST 4: AKÉ VLASTNOSTI POZORNOSTI VYUŽÍVAME? </vt:lpstr>
      <vt:lpstr>TEST 5: AKÉ VLASTNOSTI POZORNOSTI VYUŽÍVAME? </vt:lpstr>
      <vt:lpstr>VÝSLEDKY TESTOV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Slávka Pariláková</dc:creator>
  <cp:lastModifiedBy>Slavka</cp:lastModifiedBy>
  <cp:revision>37</cp:revision>
  <dcterms:created xsi:type="dcterms:W3CDTF">2014-04-25T06:38:02Z</dcterms:created>
  <dcterms:modified xsi:type="dcterms:W3CDTF">2014-06-03T18:44:12Z</dcterms:modified>
</cp:coreProperties>
</file>