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9" r:id="rId3"/>
    <p:sldId id="286" r:id="rId4"/>
    <p:sldId id="268" r:id="rId5"/>
    <p:sldId id="274" r:id="rId6"/>
    <p:sldId id="273" r:id="rId7"/>
    <p:sldId id="271" r:id="rId8"/>
    <p:sldId id="270" r:id="rId9"/>
    <p:sldId id="275" r:id="rId10"/>
    <p:sldId id="281" r:id="rId11"/>
    <p:sldId id="282" r:id="rId12"/>
    <p:sldId id="278" r:id="rId13"/>
    <p:sldId id="280" r:id="rId14"/>
    <p:sldId id="287" r:id="rId15"/>
    <p:sldId id="283" r:id="rId16"/>
    <p:sldId id="284" r:id="rId17"/>
    <p:sldId id="288" r:id="rId18"/>
    <p:sldId id="263" r:id="rId19"/>
    <p:sldId id="285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9" autoAdjust="0"/>
    <p:restoredTop sz="94660"/>
  </p:normalViewPr>
  <p:slideViewPr>
    <p:cSldViewPr>
      <p:cViewPr>
        <p:scale>
          <a:sx n="80" d="100"/>
          <a:sy n="80" d="100"/>
        </p:scale>
        <p:origin x="-942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54798-47C0-4E89-BAC2-36F9A7016A70}" type="datetimeFigureOut">
              <a:rPr lang="sk-SK" smtClean="0"/>
              <a:t>28. 5. 2014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1F972-D89F-4D5D-BFDC-7BCB921CE5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56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D581-8027-4C16-A47B-B38D0B3F53DD}" type="datetime1">
              <a:rPr lang="sk-SK" smtClean="0"/>
              <a:t>28. 5. 2014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5" name="Zaoblený obdĺžnik 14">
            <a:hlinkClick r:id="" action="ppaction://hlinkshowjump?jump=nextslide"/>
          </p:cNvPr>
          <p:cNvSpPr/>
          <p:nvPr userDrawn="1"/>
        </p:nvSpPr>
        <p:spPr>
          <a:xfrm>
            <a:off x="119708" y="5517232"/>
            <a:ext cx="100811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800" b="1" dirty="0" smtClean="0">
                <a:solidFill>
                  <a:schemeClr val="tx1"/>
                </a:solidFill>
              </a:rPr>
              <a:t>Ďalej</a:t>
            </a:r>
            <a:endParaRPr lang="sk-SK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2FE9-97B1-454A-862C-F374FA72D173}" type="datetime1">
              <a:rPr lang="sk-SK" smtClean="0"/>
              <a:t>28. 5. 2014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EC53-602B-4966-96AE-33107CC67272}" type="datetime1">
              <a:rPr lang="sk-SK" smtClean="0"/>
              <a:t>28. 5. 2014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7DD7-93E7-4D95-8E19-1B38A736F346}" type="datetime1">
              <a:rPr lang="sk-SK" smtClean="0"/>
              <a:t>28. 5. 2014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3A3-330C-4DAC-A6F6-8A9360BCA073}" type="datetime1">
              <a:rPr lang="sk-SK" smtClean="0"/>
              <a:t>28. 5. 2014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1FCD-D0E4-40E8-9F07-9D45CF025FF1}" type="datetime1">
              <a:rPr lang="sk-SK" smtClean="0"/>
              <a:t>28. 5. 2014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CA97-750A-4D2B-AABC-0F90D3920501}" type="datetime1">
              <a:rPr lang="sk-SK" smtClean="0"/>
              <a:t>28. 5. 2014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B1FF-A166-40E4-B11D-67F1AF87BD5F}" type="datetime1">
              <a:rPr lang="sk-SK" smtClean="0"/>
              <a:t>28. 5. 2014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4C32-3B92-4628-823E-6A1A8EFB5BC2}" type="datetime1">
              <a:rPr lang="sk-SK" smtClean="0"/>
              <a:t>28. 5. 2014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5AD1-0D26-48CC-9BE4-383747F208AF}" type="datetime1">
              <a:rPr lang="sk-SK" smtClean="0"/>
              <a:t>28. 5. 2014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4CD2-C4B0-4F93-8223-186B24600797}" type="datetime1">
              <a:rPr lang="sk-SK" smtClean="0"/>
              <a:t>28. 5. 2014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5DB227-B1F1-41C2-AB09-A8633C9150BC}" type="datetime1">
              <a:rPr lang="sk-SK" smtClean="0"/>
              <a:t>28. 5. 2014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6D35EF-5801-4AD3-96C6-35531C964A59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aoblený obdĺžnik 10">
            <a:hlinkClick r:id="" action="ppaction://hlinkshowjump?jump=previousslide"/>
          </p:cNvPr>
          <p:cNvSpPr/>
          <p:nvPr userDrawn="1"/>
        </p:nvSpPr>
        <p:spPr>
          <a:xfrm>
            <a:off x="119708" y="5175200"/>
            <a:ext cx="100811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800" b="1" dirty="0" smtClean="0">
                <a:solidFill>
                  <a:schemeClr val="tx1"/>
                </a:solidFill>
              </a:rPr>
              <a:t>Späť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2" name="Zaoblený obdĺžnik 11">
            <a:hlinkClick r:id="" action="ppaction://hlinkshowjump?jump=endshow"/>
          </p:cNvPr>
          <p:cNvSpPr/>
          <p:nvPr userDrawn="1"/>
        </p:nvSpPr>
        <p:spPr>
          <a:xfrm>
            <a:off x="119708" y="5908700"/>
            <a:ext cx="100811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800" b="1" dirty="0" smtClean="0">
                <a:solidFill>
                  <a:schemeClr val="tx1"/>
                </a:solidFill>
              </a:rPr>
              <a:t>Koniec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3" name="Zaoblený obdĺžnik 12">
            <a:hlinkClick r:id="" action="ppaction://hlinkshowjump?jump=nextslide"/>
          </p:cNvPr>
          <p:cNvSpPr/>
          <p:nvPr userDrawn="1"/>
        </p:nvSpPr>
        <p:spPr>
          <a:xfrm>
            <a:off x="119708" y="4500364"/>
            <a:ext cx="100811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800" b="1" dirty="0" smtClean="0">
                <a:solidFill>
                  <a:schemeClr val="tx1"/>
                </a:solidFill>
              </a:rPr>
              <a:t>Ďalej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32284" cy="732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indent="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b.sk/histori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slide" Target="slide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1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175351" cy="1793167"/>
          </a:xfrm>
        </p:spPr>
        <p:txBody>
          <a:bodyPr/>
          <a:lstStyle/>
          <a:p>
            <a:r>
              <a:rPr lang="sk-SK" dirty="0" smtClean="0">
                <a:latin typeface="Calibri" panose="020F0502020204030204" pitchFamily="34" charset="0"/>
              </a:rPr>
              <a:t>Dejiny Banskej Bystrice</a:t>
            </a:r>
            <a:endParaRPr lang="sk-SK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80975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767311"/>
            <a:ext cx="1428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7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3960440" cy="975397"/>
          </a:xfrm>
        </p:spPr>
        <p:txBody>
          <a:bodyPr/>
          <a:lstStyle/>
          <a:p>
            <a:r>
              <a:rPr lang="sk-SK" sz="3200" dirty="0" smtClean="0"/>
              <a:t>     Hodinová </a:t>
            </a:r>
            <a:r>
              <a:rPr lang="sk-SK" sz="3200" dirty="0"/>
              <a:t>veža 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331640" y="3746594"/>
            <a:ext cx="6766940" cy="285075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600" b="1" dirty="0" smtClean="0"/>
              <a:t>Nachádza</a:t>
            </a:r>
            <a:r>
              <a:rPr lang="sk-SK" sz="2600" b="1" dirty="0"/>
              <a:t> </a:t>
            </a:r>
            <a:r>
              <a:rPr lang="sk-SK" sz="2600" b="1" dirty="0" smtClean="0"/>
              <a:t>sa v hornej časti námestia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600" b="1" dirty="0" smtClean="0"/>
              <a:t>Bola postavená </a:t>
            </a:r>
            <a:r>
              <a:rPr lang="sk-SK" sz="2600" b="1" dirty="0"/>
              <a:t> </a:t>
            </a:r>
            <a:r>
              <a:rPr lang="sk-SK" sz="2600" b="1" dirty="0" smtClean="0"/>
              <a:t> </a:t>
            </a:r>
            <a:r>
              <a:rPr lang="sk-SK" sz="2600" b="1" dirty="0"/>
              <a:t>roku </a:t>
            </a:r>
            <a:r>
              <a:rPr lang="sk-SK" sz="2600" b="1" dirty="0" smtClean="0"/>
              <a:t>1552 ako strážna veža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600" b="1" dirty="0" smtClean="0"/>
              <a:t>Od </a:t>
            </a:r>
            <a:r>
              <a:rPr lang="sk-SK" sz="2600" b="1" dirty="0"/>
              <a:t>vodorovnej </a:t>
            </a:r>
            <a:r>
              <a:rPr lang="sk-SK" sz="2600" b="1" dirty="0" smtClean="0"/>
              <a:t>osi je odklonená o 60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600" b="1" dirty="0" smtClean="0"/>
              <a:t>Dostala prívlastok „šikmá veža“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600" b="1" dirty="0" smtClean="0"/>
              <a:t> V 18</a:t>
            </a:r>
            <a:r>
              <a:rPr lang="sk-SK" sz="2600" b="1" dirty="0"/>
              <a:t>. a 19. storočí </a:t>
            </a:r>
            <a:r>
              <a:rPr lang="sk-SK" sz="2600" b="1" dirty="0" smtClean="0"/>
              <a:t>sa na pavlači konali koncerty </a:t>
            </a:r>
            <a:r>
              <a:rPr lang="sk-SK" sz="2600" b="1" dirty="0"/>
              <a:t>umelcov </a:t>
            </a:r>
            <a:r>
              <a:rPr lang="sk-SK" sz="2600" b="1" dirty="0" smtClean="0"/>
              <a:t>na </a:t>
            </a:r>
            <a:r>
              <a:rPr lang="sk-SK" sz="2600" b="1" dirty="0"/>
              <a:t>lesných </a:t>
            </a:r>
            <a:r>
              <a:rPr lang="sk-SK" sz="2600" b="1" dirty="0" smtClean="0"/>
              <a:t>rohoch</a:t>
            </a:r>
            <a:r>
              <a:rPr lang="sk-SK" sz="2600" b="1" dirty="0"/>
              <a:t> 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10</a:t>
            </a:fld>
            <a:endParaRPr lang="sk-SK"/>
          </a:p>
        </p:txBody>
      </p:sp>
      <p:pic>
        <p:nvPicPr>
          <p:cNvPr id="6" name="Zástupný symbol obsah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2614460" cy="3485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lačidlo akcie: Informácie 7">
            <a:hlinkClick r:id="rId3" action="ppaction://hlinksldjump" highlightClick="1"/>
          </p:cNvPr>
          <p:cNvSpPr/>
          <p:nvPr/>
        </p:nvSpPr>
        <p:spPr>
          <a:xfrm>
            <a:off x="8098580" y="4149080"/>
            <a:ext cx="295059" cy="3223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4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4824536" cy="1695477"/>
          </a:xfrm>
        </p:spPr>
        <p:txBody>
          <a:bodyPr/>
          <a:lstStyle/>
          <a:p>
            <a:r>
              <a:rPr lang="sk-SK" sz="3200" dirty="0" smtClean="0"/>
              <a:t>  Kostol Františka     </a:t>
            </a:r>
            <a:r>
              <a:rPr lang="sk-SK" sz="3200" dirty="0" err="1" smtClean="0"/>
              <a:t>Xaverského</a:t>
            </a:r>
            <a:r>
              <a:rPr lang="sk-SK" sz="3200" dirty="0" smtClean="0"/>
              <a:t> – Kapitulský kostol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583668" y="3863000"/>
            <a:ext cx="5976664" cy="213951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Postavili ho jezuiti začiatkom 18.st.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Je to jednoloďová stavba postavená  v barokovom slohu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Veže kostola boli postavené v roku 1844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b="1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11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2686143" cy="3573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lačidlo akcie: Informácie 7">
            <a:hlinkClick r:id="rId3" action="ppaction://hlinksldjump" highlightClick="1"/>
          </p:cNvPr>
          <p:cNvSpPr/>
          <p:nvPr/>
        </p:nvSpPr>
        <p:spPr>
          <a:xfrm>
            <a:off x="8388424" y="4771591"/>
            <a:ext cx="295059" cy="3223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4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4248472" cy="1080120"/>
          </a:xfrm>
        </p:spPr>
        <p:txBody>
          <a:bodyPr/>
          <a:lstStyle/>
          <a:p>
            <a:r>
              <a:rPr lang="sk-SK" sz="3200" dirty="0" smtClean="0"/>
              <a:t>    </a:t>
            </a:r>
            <a:r>
              <a:rPr lang="sk-SK" sz="3200" dirty="0" err="1" smtClean="0"/>
              <a:t>Beniczkého</a:t>
            </a:r>
            <a:r>
              <a:rPr lang="sk-SK" sz="3200" dirty="0" smtClean="0"/>
              <a:t> dom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403648" y="3861048"/>
            <a:ext cx="6552728" cy="280831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Bol postavený v roku 1600 spojením dvoch gotických domov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Ozdobou domu je arkádová loggia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Dom má meno po majiteľovi podžupanovi Tomášovi </a:t>
            </a:r>
            <a:r>
              <a:rPr lang="sk-SK" sz="2400" b="1" dirty="0" err="1" smtClean="0"/>
              <a:t>Beniczkom</a:t>
            </a:r>
            <a:endParaRPr lang="sk-SK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Nad vchodom je rodinný erb</a:t>
            </a:r>
            <a:endParaRPr lang="sk-SK" sz="2400" b="1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12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90" y="260648"/>
            <a:ext cx="2616289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lačidlo akcie: Informácie 6">
            <a:hlinkClick r:id="rId3" action="ppaction://hlinksldjump" highlightClick="1"/>
          </p:cNvPr>
          <p:cNvSpPr/>
          <p:nvPr/>
        </p:nvSpPr>
        <p:spPr>
          <a:xfrm>
            <a:off x="8290539" y="4744181"/>
            <a:ext cx="295059" cy="3223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6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4343564" cy="1263429"/>
          </a:xfrm>
        </p:spPr>
        <p:txBody>
          <a:bodyPr/>
          <a:lstStyle/>
          <a:p>
            <a:r>
              <a:rPr lang="sk-SK" sz="3200" dirty="0" smtClean="0"/>
              <a:t>Poznáte historickú osobu na obrázku?</a:t>
            </a:r>
            <a:endParaRPr lang="sk-SK" sz="320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13</a:t>
            </a:fld>
            <a:endParaRPr lang="sk-SK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2541"/>
            <a:ext cx="2933235" cy="312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ĺžnik 7">
            <a:hlinkClick r:id="rId3" action="ppaction://hlinksldjump"/>
          </p:cNvPr>
          <p:cNvSpPr/>
          <p:nvPr/>
        </p:nvSpPr>
        <p:spPr>
          <a:xfrm>
            <a:off x="1763688" y="3753036"/>
            <a:ext cx="28083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Dominik </a:t>
            </a:r>
            <a:r>
              <a:rPr lang="sk-SK" dirty="0" err="1" smtClean="0"/>
              <a:t>Skutecký</a:t>
            </a:r>
            <a:endParaRPr lang="sk-SK" dirty="0"/>
          </a:p>
        </p:txBody>
      </p:sp>
      <p:sp>
        <p:nvSpPr>
          <p:cNvPr id="9" name="Zaoblený obdĺžnik 8"/>
          <p:cNvSpPr/>
          <p:nvPr/>
        </p:nvSpPr>
        <p:spPr>
          <a:xfrm>
            <a:off x="1763688" y="4509120"/>
            <a:ext cx="28083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Jozef </a:t>
            </a:r>
            <a:r>
              <a:rPr lang="sk-SK" dirty="0" err="1" smtClean="0"/>
              <a:t>Murgaš</a:t>
            </a:r>
            <a:endParaRPr lang="sk-SK" dirty="0"/>
          </a:p>
        </p:txBody>
      </p:sp>
      <p:sp>
        <p:nvSpPr>
          <p:cNvPr id="10" name="Zaoblený obdĺžnik 9"/>
          <p:cNvSpPr/>
          <p:nvPr/>
        </p:nvSpPr>
        <p:spPr>
          <a:xfrm>
            <a:off x="1763688" y="5229200"/>
            <a:ext cx="28083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Jozef Gregor Tajovský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6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14</a:t>
            </a:fld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1747714" y="3789040"/>
            <a:ext cx="2808312" cy="3600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Dominik </a:t>
            </a:r>
            <a:r>
              <a:rPr lang="sk-SK" dirty="0" err="1" smtClean="0"/>
              <a:t>Skutecký</a:t>
            </a:r>
            <a:endParaRPr lang="sk-SK" dirty="0"/>
          </a:p>
        </p:txBody>
      </p:sp>
      <p:sp>
        <p:nvSpPr>
          <p:cNvPr id="9" name="Zaoblený obdĺžnik 8"/>
          <p:cNvSpPr/>
          <p:nvPr/>
        </p:nvSpPr>
        <p:spPr>
          <a:xfrm>
            <a:off x="1747714" y="4509120"/>
            <a:ext cx="28083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Jozef </a:t>
            </a:r>
            <a:r>
              <a:rPr lang="sk-SK" dirty="0" err="1" smtClean="0"/>
              <a:t>Murgaš</a:t>
            </a:r>
            <a:endParaRPr lang="sk-SK" dirty="0"/>
          </a:p>
        </p:txBody>
      </p:sp>
      <p:sp>
        <p:nvSpPr>
          <p:cNvPr id="10" name="Zaoblený obdĺžnik 9"/>
          <p:cNvSpPr/>
          <p:nvPr/>
        </p:nvSpPr>
        <p:spPr>
          <a:xfrm>
            <a:off x="1747714" y="5229200"/>
            <a:ext cx="28083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Jozef Gregor Tajovský</a:t>
            </a:r>
            <a:endParaRPr lang="sk-SK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2541"/>
            <a:ext cx="2933235" cy="312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4343564" cy="1263429"/>
          </a:xfrm>
        </p:spPr>
        <p:txBody>
          <a:bodyPr/>
          <a:lstStyle/>
          <a:p>
            <a:r>
              <a:rPr lang="sk-SK" sz="3200" dirty="0" smtClean="0"/>
              <a:t>Poznáte historickú osobu na obrázku?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100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15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143000"/>
          </a:xfrm>
        </p:spPr>
        <p:txBody>
          <a:bodyPr/>
          <a:lstStyle/>
          <a:p>
            <a:r>
              <a:rPr lang="sk-SK" sz="2800" dirty="0" smtClean="0"/>
              <a:t>Poznáte túto historickú pamiatku mesta ?</a:t>
            </a:r>
            <a:endParaRPr lang="sk-SK" sz="28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988840"/>
            <a:ext cx="2448273" cy="3256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aoblený obdĺžnik 7"/>
          <p:cNvSpPr/>
          <p:nvPr/>
        </p:nvSpPr>
        <p:spPr>
          <a:xfrm>
            <a:off x="4158233" y="2348880"/>
            <a:ext cx="43204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Slovenský kostol</a:t>
            </a:r>
            <a:endParaRPr lang="sk-SK" dirty="0"/>
          </a:p>
        </p:txBody>
      </p:sp>
      <p:sp>
        <p:nvSpPr>
          <p:cNvPr id="9" name="Zaoblený obdĺžnik 8">
            <a:hlinkClick r:id="" action="ppaction://hlinkshowjump?jump=nextslide"/>
          </p:cNvPr>
          <p:cNvSpPr/>
          <p:nvPr/>
        </p:nvSpPr>
        <p:spPr>
          <a:xfrm>
            <a:off x="4184526" y="3212976"/>
            <a:ext cx="43204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Kapitulský kostol</a:t>
            </a:r>
            <a:endParaRPr lang="sk-SK" dirty="0"/>
          </a:p>
        </p:txBody>
      </p:sp>
      <p:sp>
        <p:nvSpPr>
          <p:cNvPr id="10" name="Zaoblený obdĺžnik 9"/>
          <p:cNvSpPr/>
          <p:nvPr/>
        </p:nvSpPr>
        <p:spPr>
          <a:xfrm>
            <a:off x="4211960" y="4106019"/>
            <a:ext cx="43204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Nemecký kostol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31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16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143000"/>
          </a:xfrm>
        </p:spPr>
        <p:txBody>
          <a:bodyPr/>
          <a:lstStyle/>
          <a:p>
            <a:r>
              <a:rPr lang="sk-SK" sz="2800" dirty="0" smtClean="0"/>
              <a:t>Poznáte túto historickú pamiatku mesta ?</a:t>
            </a:r>
            <a:endParaRPr lang="sk-SK" sz="2800" dirty="0"/>
          </a:p>
        </p:txBody>
      </p:sp>
      <p:sp>
        <p:nvSpPr>
          <p:cNvPr id="8" name="Zaoblený obdĺžnik 7"/>
          <p:cNvSpPr/>
          <p:nvPr/>
        </p:nvSpPr>
        <p:spPr>
          <a:xfrm>
            <a:off x="4139952" y="2348880"/>
            <a:ext cx="43204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Slovenský kostol</a:t>
            </a:r>
            <a:endParaRPr lang="sk-SK" dirty="0"/>
          </a:p>
        </p:txBody>
      </p:sp>
      <p:sp>
        <p:nvSpPr>
          <p:cNvPr id="9" name="Zaoblený obdĺžnik 8"/>
          <p:cNvSpPr/>
          <p:nvPr/>
        </p:nvSpPr>
        <p:spPr>
          <a:xfrm>
            <a:off x="4139952" y="3212976"/>
            <a:ext cx="4320480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Kapitulský kostol</a:t>
            </a:r>
            <a:endParaRPr lang="sk-SK" dirty="0"/>
          </a:p>
        </p:txBody>
      </p:sp>
      <p:sp>
        <p:nvSpPr>
          <p:cNvPr id="10" name="Zaoblený obdĺžnik 9"/>
          <p:cNvSpPr/>
          <p:nvPr/>
        </p:nvSpPr>
        <p:spPr>
          <a:xfrm>
            <a:off x="4146426" y="4221088"/>
            <a:ext cx="43204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Nemecký kostol</a:t>
            </a:r>
            <a:endParaRPr lang="sk-SK" dirty="0"/>
          </a:p>
        </p:txBody>
      </p:sp>
      <p:pic>
        <p:nvPicPr>
          <p:cNvPr id="11" name="Zástupný symbol obsah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988840"/>
            <a:ext cx="2448273" cy="3256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18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17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143000"/>
          </a:xfrm>
        </p:spPr>
        <p:txBody>
          <a:bodyPr/>
          <a:lstStyle/>
          <a:p>
            <a:pPr algn="ctr"/>
            <a:r>
              <a:rPr lang="sk-SK" sz="2800" dirty="0" smtClean="0"/>
              <a:t>Malý kvíz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286913" y="1690072"/>
            <a:ext cx="7356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Kde dnes sídli Štátna galéria?   ......................................</a:t>
            </a:r>
            <a:endParaRPr lang="sk-SK" sz="2000" dirty="0"/>
          </a:p>
        </p:txBody>
      </p:sp>
      <p:sp>
        <p:nvSpPr>
          <p:cNvPr id="12" name="BlokTextu 11"/>
          <p:cNvSpPr txBox="1"/>
          <p:nvPr/>
        </p:nvSpPr>
        <p:spPr>
          <a:xfrm>
            <a:off x="360681" y="2745195"/>
            <a:ext cx="794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Čo je ozdobou </a:t>
            </a:r>
            <a:r>
              <a:rPr lang="sk-SK" sz="2000" dirty="0" err="1" smtClean="0"/>
              <a:t>Beniczkého</a:t>
            </a:r>
            <a:r>
              <a:rPr lang="sk-SK" sz="2000" dirty="0" smtClean="0"/>
              <a:t> domu?   ......................................</a:t>
            </a:r>
            <a:endParaRPr lang="sk-SK" sz="2000" dirty="0"/>
          </a:p>
        </p:txBody>
      </p:sp>
      <p:sp>
        <p:nvSpPr>
          <p:cNvPr id="13" name="BlokTextu 12"/>
          <p:cNvSpPr txBox="1"/>
          <p:nvPr/>
        </p:nvSpPr>
        <p:spPr>
          <a:xfrm>
            <a:off x="1333936" y="4825672"/>
            <a:ext cx="7345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Kto postavil Nemecký kostol?   ......................................</a:t>
            </a:r>
            <a:endParaRPr lang="sk-SK" sz="2000" dirty="0"/>
          </a:p>
        </p:txBody>
      </p:sp>
      <p:sp>
        <p:nvSpPr>
          <p:cNvPr id="14" name="BlokTextu 13"/>
          <p:cNvSpPr txBox="1"/>
          <p:nvPr/>
        </p:nvSpPr>
        <p:spPr>
          <a:xfrm>
            <a:off x="360681" y="3645024"/>
            <a:ext cx="841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Kto bol architekt Slovenského kostola?   ......................................</a:t>
            </a:r>
            <a:endParaRPr lang="sk-SK" sz="2000" dirty="0"/>
          </a:p>
        </p:txBody>
      </p:sp>
      <p:sp>
        <p:nvSpPr>
          <p:cNvPr id="6" name="BlokTextu 5"/>
          <p:cNvSpPr txBox="1"/>
          <p:nvPr/>
        </p:nvSpPr>
        <p:spPr>
          <a:xfrm>
            <a:off x="6026283" y="3933056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Majster </a:t>
            </a:r>
            <a:r>
              <a:rPr lang="sk-SK" b="1" dirty="0" err="1" smtClean="0">
                <a:solidFill>
                  <a:srgbClr val="FF0000"/>
                </a:solidFill>
              </a:rPr>
              <a:t>Hanuš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026283" y="5220648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n</a:t>
            </a:r>
            <a:r>
              <a:rPr lang="sk-SK" b="1" dirty="0" smtClean="0">
                <a:solidFill>
                  <a:srgbClr val="FF0000"/>
                </a:solidFill>
              </a:rPr>
              <a:t>emecký </a:t>
            </a:r>
            <a:r>
              <a:rPr lang="sk-SK" b="1" dirty="0" err="1" smtClean="0">
                <a:solidFill>
                  <a:srgbClr val="FF0000"/>
                </a:solidFill>
              </a:rPr>
              <a:t>tažiari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5292080" y="3059668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Erb a arkádová loggia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5171722" y="1988840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V Pretóriu - Radnici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9" name="Zaoblený obdĺžnik 18"/>
          <p:cNvSpPr/>
          <p:nvPr/>
        </p:nvSpPr>
        <p:spPr>
          <a:xfrm>
            <a:off x="7478764" y="6021288"/>
            <a:ext cx="1413715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800" b="1" dirty="0" smtClean="0">
                <a:solidFill>
                  <a:schemeClr val="tx1"/>
                </a:solidFill>
              </a:rPr>
              <a:t>Vyhodnoť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build="p"/>
      <p:bldP spid="16" grpId="0" build="p"/>
      <p:bldP spid="17" grpId="0" build="p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18</a:t>
            </a:fld>
            <a:endParaRPr lang="sk-SK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26" name="ShockwaveFlash1" r:id="rId2" imgW="6550994" imgH="3889831"/>
        </mc:Choice>
        <mc:Fallback>
          <p:control name="ShockwaveFlash1" r:id="rId2" imgW="6550994" imgH="388983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700213"/>
                  <a:ext cx="6551613" cy="3889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1721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19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512511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677429" y="5229200"/>
            <a:ext cx="3224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PhDr. Mária </a:t>
            </a:r>
            <a:r>
              <a:rPr lang="sk-SK" sz="2400" dirty="0" err="1" smtClean="0"/>
              <a:t>Sochorová</a:t>
            </a:r>
            <a:endParaRPr lang="sk-SK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05264"/>
            <a:ext cx="180975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25" name="ShockwaveFlash1" r:id="rId2" imgW="5327970" imgH="3385006"/>
        </mc:Choice>
        <mc:Fallback>
          <p:control name="ShockwaveFlash1" r:id="rId2" imgW="5327970" imgH="338500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4075" y="1484313"/>
                  <a:ext cx="5327650" cy="3384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695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2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7416824" cy="854968"/>
          </a:xfrm>
        </p:spPr>
        <p:txBody>
          <a:bodyPr/>
          <a:lstStyle/>
          <a:p>
            <a:r>
              <a:rPr lang="sk-SK" sz="2800" dirty="0" smtClean="0"/>
              <a:t>„Za živa v Bystrici - po smrti v nebi“</a:t>
            </a:r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1475656" y="2060848"/>
            <a:ext cx="6984776" cy="4176464"/>
          </a:xfrm>
        </p:spPr>
        <p:txBody>
          <a:bodyPr>
            <a:normAutofit lnSpcReduction="10000"/>
          </a:bodyPr>
          <a:lstStyle/>
          <a:p>
            <a:pPr marL="447675" indent="-401638">
              <a:buFont typeface="Arial" panose="020B0604020202020204" pitchFamily="34" charset="0"/>
              <a:buChar char="•"/>
            </a:pPr>
            <a:r>
              <a:rPr lang="sk-SK" sz="2600" dirty="0" smtClean="0"/>
              <a:t>Dejiny mesta sú spojené s ťažbou medi</a:t>
            </a:r>
          </a:p>
          <a:p>
            <a:pPr marL="447675" indent="-401638">
              <a:buFont typeface="Arial" panose="020B0604020202020204" pitchFamily="34" charset="0"/>
              <a:buChar char="•"/>
            </a:pPr>
            <a:r>
              <a:rPr lang="sk-SK" sz="2600" dirty="0" smtClean="0"/>
              <a:t>V roku 1255 uhorský kráľ Belo IV. </a:t>
            </a:r>
            <a:r>
              <a:rPr lang="sk-SK" sz="2600" dirty="0"/>
              <a:t>u</a:t>
            </a:r>
            <a:r>
              <a:rPr lang="sk-SK" sz="2600" dirty="0" smtClean="0"/>
              <a:t>delil mestské privilégiá</a:t>
            </a:r>
          </a:p>
          <a:p>
            <a:pPr marL="447675" indent="-401638">
              <a:buFont typeface="Arial" panose="020B0604020202020204" pitchFamily="34" charset="0"/>
              <a:buChar char="•"/>
            </a:pPr>
            <a:r>
              <a:rPr lang="sk-SK" sz="2600" dirty="0" smtClean="0"/>
              <a:t>Prvým richtárom bol Ondrej</a:t>
            </a:r>
          </a:p>
          <a:p>
            <a:pPr marL="447675" indent="-401638">
              <a:buFont typeface="Arial" panose="020B0604020202020204" pitchFamily="34" charset="0"/>
              <a:buChar char="•"/>
            </a:pPr>
            <a:r>
              <a:rPr lang="sk-SK" sz="2600" dirty="0" smtClean="0"/>
              <a:t>Mesto sa v 15.st. stalo významným centrom remesiel a cechov</a:t>
            </a:r>
          </a:p>
          <a:p>
            <a:pPr marL="447675" indent="-401638">
              <a:buFont typeface="Arial" panose="020B0604020202020204" pitchFamily="34" charset="0"/>
              <a:buChar char="•"/>
            </a:pPr>
            <a:r>
              <a:rPr lang="sk-SK" sz="2600" dirty="0" smtClean="0"/>
              <a:t>V 20.st. sa zapísalo do dejín Slovenského národného povstania</a:t>
            </a:r>
          </a:p>
          <a:p>
            <a:pPr marL="447675" indent="-401638">
              <a:buFont typeface="Arial" panose="020B0604020202020204" pitchFamily="34" charset="0"/>
              <a:buChar char="•"/>
            </a:pPr>
            <a:r>
              <a:rPr lang="sk-SK" sz="2600" dirty="0" smtClean="0"/>
              <a:t>Viac na: </a:t>
            </a:r>
            <a:r>
              <a:rPr lang="sk-SK" sz="2600" dirty="0" smtClean="0">
                <a:hlinkClick r:id="rId2"/>
              </a:rPr>
              <a:t>http://www.bbb.sk/historia.html</a:t>
            </a:r>
            <a:endParaRPr lang="sk-SK" sz="26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81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3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95954" cy="1080120"/>
          </a:xfrm>
        </p:spPr>
        <p:txBody>
          <a:bodyPr/>
          <a:lstStyle/>
          <a:p>
            <a:r>
              <a:rPr lang="sk-SK" dirty="0" smtClean="0"/>
              <a:t>Historické osobnosti</a:t>
            </a:r>
            <a:br>
              <a:rPr lang="sk-SK" dirty="0" smtClean="0"/>
            </a:br>
            <a:r>
              <a:rPr lang="sk-SK" sz="2800" dirty="0" smtClean="0"/>
              <a:t>spojené s Banskou Bystricou</a:t>
            </a:r>
            <a:r>
              <a:rPr lang="sk-SK" dirty="0" smtClean="0"/>
              <a:t>  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38388"/>
            <a:ext cx="1695450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69" y="2338387"/>
            <a:ext cx="1704947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38387"/>
            <a:ext cx="1543636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38389"/>
            <a:ext cx="1664695" cy="218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03" y="5002479"/>
            <a:ext cx="1700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aoblený obdĺžnik 5"/>
          <p:cNvSpPr/>
          <p:nvPr/>
        </p:nvSpPr>
        <p:spPr>
          <a:xfrm>
            <a:off x="1345462" y="4869160"/>
            <a:ext cx="1667805" cy="319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J.G.Tajovský</a:t>
            </a:r>
            <a:endParaRPr lang="sk-SK" dirty="0"/>
          </a:p>
        </p:txBody>
      </p:sp>
      <p:sp>
        <p:nvSpPr>
          <p:cNvPr id="13" name="Zaoblený obdĺžnik 12"/>
          <p:cNvSpPr/>
          <p:nvPr/>
        </p:nvSpPr>
        <p:spPr>
          <a:xfrm>
            <a:off x="3192850" y="4869160"/>
            <a:ext cx="1667805" cy="319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D.Skutecký</a:t>
            </a:r>
            <a:endParaRPr lang="sk-SK" dirty="0"/>
          </a:p>
        </p:txBody>
      </p:sp>
      <p:sp>
        <p:nvSpPr>
          <p:cNvPr id="14" name="Zaoblený obdĺžnik 13"/>
          <p:cNvSpPr/>
          <p:nvPr/>
        </p:nvSpPr>
        <p:spPr>
          <a:xfrm>
            <a:off x="5050188" y="4869160"/>
            <a:ext cx="1667805" cy="319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T.Vansová</a:t>
            </a:r>
            <a:endParaRPr lang="sk-SK" dirty="0"/>
          </a:p>
        </p:txBody>
      </p:sp>
      <p:sp>
        <p:nvSpPr>
          <p:cNvPr id="15" name="Zaoblený obdĺžnik 14"/>
          <p:cNvSpPr/>
          <p:nvPr/>
        </p:nvSpPr>
        <p:spPr>
          <a:xfrm>
            <a:off x="6876256" y="4842951"/>
            <a:ext cx="1667805" cy="319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J.Murgaš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34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1043608" y="4221088"/>
            <a:ext cx="3346704" cy="639762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dirty="0" smtClean="0">
                <a:hlinkClick r:id="" action="ppaction://hlinkshowjump?jump=nextslide"/>
              </a:rPr>
              <a:t>Hradný areál</a:t>
            </a:r>
            <a:endParaRPr lang="sk-SK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1" y="1628800"/>
            <a:ext cx="3647333" cy="2448272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quarter" idx="3"/>
          </p:nvPr>
        </p:nvSpPr>
        <p:spPr>
          <a:xfrm>
            <a:off x="4932040" y="4221088"/>
            <a:ext cx="3346704" cy="639762"/>
          </a:xfrm>
        </p:spPr>
        <p:txBody>
          <a:bodyPr/>
          <a:lstStyle/>
          <a:p>
            <a:r>
              <a:rPr lang="sk-SK" dirty="0" smtClean="0">
                <a:hlinkClick r:id="rId3" action="ppaction://hlinksldjump"/>
              </a:rPr>
              <a:t>Námestie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3851920" y="6093296"/>
            <a:ext cx="1828800" cy="365125"/>
          </a:xfrm>
        </p:spPr>
        <p:txBody>
          <a:bodyPr/>
          <a:lstStyle/>
          <a:p>
            <a:fld id="{356D35EF-5801-4AD3-96C6-35531C964A59}" type="slidenum">
              <a:rPr lang="sk-SK" smtClean="0"/>
              <a:t>4</a:t>
            </a:fld>
            <a:endParaRPr lang="sk-SK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39637" y="404664"/>
            <a:ext cx="7200799" cy="1143000"/>
          </a:xfrm>
        </p:spPr>
        <p:txBody>
          <a:bodyPr/>
          <a:lstStyle/>
          <a:p>
            <a:r>
              <a:rPr lang="sk-SK" sz="4000" dirty="0" smtClean="0"/>
              <a:t>Historické dominanty mesta </a:t>
            </a:r>
            <a:endParaRPr lang="sk-SK" sz="4000" dirty="0"/>
          </a:p>
        </p:txBody>
      </p:sp>
      <p:pic>
        <p:nvPicPr>
          <p:cNvPr id="13" name="Zástupný symbol obsahu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92" y="1628800"/>
            <a:ext cx="3748224" cy="2448272"/>
          </a:xfrm>
        </p:spPr>
      </p:pic>
    </p:spTree>
    <p:extLst>
      <p:ext uri="{BB962C8B-B14F-4D97-AF65-F5344CB8AC3E}">
        <p14:creationId xmlns:p14="http://schemas.microsoft.com/office/powerpoint/2010/main" val="2268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5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7416824" cy="11430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Časti hradného areálu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" y="1700808"/>
            <a:ext cx="2816721" cy="194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86" y="2395537"/>
            <a:ext cx="2620414" cy="1970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01393"/>
            <a:ext cx="2520280" cy="1965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lačidlo akcie: Informácie 8">
            <a:hlinkClick r:id="rId5" action="ppaction://hlinksldjump" highlightClick="1"/>
          </p:cNvPr>
          <p:cNvSpPr/>
          <p:nvPr/>
        </p:nvSpPr>
        <p:spPr>
          <a:xfrm>
            <a:off x="3131840" y="3740225"/>
            <a:ext cx="295059" cy="3223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Tlačidlo akcie: Informácie 10">
            <a:hlinkClick r:id="rId6" action="ppaction://hlinksldjump" highlightClick="1"/>
          </p:cNvPr>
          <p:cNvSpPr/>
          <p:nvPr/>
        </p:nvSpPr>
        <p:spPr>
          <a:xfrm>
            <a:off x="6077141" y="4561966"/>
            <a:ext cx="295059" cy="3223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lačidlo akcie: Informácie 12">
            <a:hlinkClick r:id="rId7" action="ppaction://hlinksldjump" highlightClick="1"/>
          </p:cNvPr>
          <p:cNvSpPr/>
          <p:nvPr/>
        </p:nvSpPr>
        <p:spPr>
          <a:xfrm>
            <a:off x="8669429" y="6021288"/>
            <a:ext cx="295059" cy="3223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81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3960440" cy="1258493"/>
          </a:xfrm>
        </p:spPr>
        <p:txBody>
          <a:bodyPr/>
          <a:lstStyle/>
          <a:p>
            <a:r>
              <a:rPr lang="sk-SK" sz="3200" dirty="0" err="1" smtClean="0"/>
              <a:t>Prétorium</a:t>
            </a:r>
            <a:r>
              <a:rPr lang="sk-SK" sz="3200" dirty="0" smtClean="0"/>
              <a:t> - radnica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534345" y="3014104"/>
            <a:ext cx="6831118" cy="307919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Bola postavená v 16. storočí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Finančne stavbu  podporil mešťan </a:t>
            </a:r>
            <a:r>
              <a:rPr lang="sk-SK" sz="2400" b="1" dirty="0" err="1" smtClean="0"/>
              <a:t>Mühlstein</a:t>
            </a:r>
            <a:endParaRPr lang="sk-SK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Vzácnosťou je arkádová loggia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Na prízemí bola súdna sieň a zbrojnica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Na poschodí sa nachádzala hradná sieň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Dnes tu sídli Štátna galéria</a:t>
            </a:r>
            <a:endParaRPr lang="sk-SK" sz="2400" b="1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6</a:t>
            </a:fld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384008"/>
            <a:ext cx="3448812" cy="2375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lačidlo akcie: Informácie 8">
            <a:hlinkClick r:id="rId3" action="ppaction://hlinksldjump" highlightClick="1"/>
          </p:cNvPr>
          <p:cNvSpPr/>
          <p:nvPr/>
        </p:nvSpPr>
        <p:spPr>
          <a:xfrm>
            <a:off x="8378783" y="5229200"/>
            <a:ext cx="295059" cy="3223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79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3636085" cy="1258493"/>
          </a:xfrm>
        </p:spPr>
        <p:txBody>
          <a:bodyPr/>
          <a:lstStyle/>
          <a:p>
            <a:r>
              <a:rPr lang="sk-SK" sz="3200" dirty="0" smtClean="0"/>
              <a:t>Slovenský kostol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475656" y="3495912"/>
            <a:ext cx="6408712" cy="278079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Postavili ho slovenskí veriaci v druhej polovici 15.st.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Dostavaný bol v roku 1492 ako jednoloďová stavba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Architektom bol majster </a:t>
            </a:r>
            <a:r>
              <a:rPr lang="sk-SK" sz="2400" b="1" dirty="0" err="1" smtClean="0"/>
              <a:t>Hanuš</a:t>
            </a:r>
            <a:endParaRPr lang="sk-SK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Cennosťou sú plastiky na hlavnom oltári –socha panny Márie a Márie Magdalény</a:t>
            </a:r>
            <a:endParaRPr lang="sk-SK" sz="2400" b="1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7</a:t>
            </a:fld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08" y="548680"/>
            <a:ext cx="3831105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lačidlo akcie: Informácie 8">
            <a:hlinkClick r:id="rId3" action="ppaction://hlinksldjump" highlightClick="1"/>
          </p:cNvPr>
          <p:cNvSpPr/>
          <p:nvPr/>
        </p:nvSpPr>
        <p:spPr>
          <a:xfrm>
            <a:off x="8316416" y="4725144"/>
            <a:ext cx="295059" cy="3223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79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3636085" cy="682429"/>
          </a:xfrm>
        </p:spPr>
        <p:txBody>
          <a:bodyPr/>
          <a:lstStyle/>
          <a:p>
            <a:r>
              <a:rPr lang="sk-SK" sz="3200" dirty="0" smtClean="0"/>
              <a:t>Nemecký kostol</a:t>
            </a:r>
            <a:endParaRPr lang="sk-SK" sz="3200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3390528" cy="264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475656" y="3068960"/>
            <a:ext cx="6480720" cy="31683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Najstaršia stavba hradného areálu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Postavili ho nemeckí </a:t>
            </a:r>
            <a:r>
              <a:rPr lang="sk-SK" sz="2400" b="1" dirty="0" err="1" smtClean="0"/>
              <a:t>ťažiari</a:t>
            </a:r>
            <a:r>
              <a:rPr lang="sk-SK" sz="2400" b="1" dirty="0" smtClean="0"/>
              <a:t> – </a:t>
            </a:r>
            <a:r>
              <a:rPr lang="sk-SK" sz="2400" b="1" dirty="0" err="1" smtClean="0"/>
              <a:t>waldbürgeri</a:t>
            </a:r>
            <a:endParaRPr lang="sk-SK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V kostole sa nachádza oltár sv. Barbory od majstra Pavla z Levoče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Súčasťou kostola je reliéf Kristus na Olivovej hore- pieskovcové súsošie zo zač. 16. st.</a:t>
            </a:r>
            <a:endParaRPr lang="sk-SK" sz="2400" b="1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8</a:t>
            </a:fld>
            <a:endParaRPr lang="sk-SK"/>
          </a:p>
        </p:txBody>
      </p:sp>
      <p:sp>
        <p:nvSpPr>
          <p:cNvPr id="8" name="Tlačidlo akcie: Informácie 7">
            <a:hlinkClick r:id="rId3" action="ppaction://hlinksldjump" highlightClick="1"/>
          </p:cNvPr>
          <p:cNvSpPr/>
          <p:nvPr/>
        </p:nvSpPr>
        <p:spPr>
          <a:xfrm>
            <a:off x="8244408" y="4941168"/>
            <a:ext cx="295059" cy="3223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08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35EF-5801-4AD3-96C6-35531C964A59}" type="slidenum">
              <a:rPr lang="sk-SK" smtClean="0"/>
              <a:t>9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/>
          <a:lstStyle/>
          <a:p>
            <a:r>
              <a:rPr lang="sk-SK" dirty="0" smtClean="0"/>
              <a:t>Dominanty námestia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47508"/>
            <a:ext cx="19442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36912"/>
            <a:ext cx="1800200" cy="2394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42" y="3371591"/>
            <a:ext cx="1820794" cy="2505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lačidlo akcie: Informácie 12">
            <a:hlinkClick r:id="rId5" action="ppaction://hlinksldjump" highlightClick="1"/>
          </p:cNvPr>
          <p:cNvSpPr/>
          <p:nvPr/>
        </p:nvSpPr>
        <p:spPr>
          <a:xfrm>
            <a:off x="2836781" y="4463263"/>
            <a:ext cx="295059" cy="3223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Tlačidlo akcie: Informácie 13">
            <a:hlinkClick r:id="rId6" action="ppaction://hlinksldjump" highlightClick="1"/>
          </p:cNvPr>
          <p:cNvSpPr/>
          <p:nvPr/>
        </p:nvSpPr>
        <p:spPr>
          <a:xfrm>
            <a:off x="5285053" y="5157192"/>
            <a:ext cx="295059" cy="3223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Tlačidlo akcie: Informácie 14">
            <a:hlinkClick r:id="rId7" action="ppaction://hlinksldjump" highlightClick="1"/>
          </p:cNvPr>
          <p:cNvSpPr/>
          <p:nvPr/>
        </p:nvSpPr>
        <p:spPr>
          <a:xfrm>
            <a:off x="7830777" y="6021288"/>
            <a:ext cx="295059" cy="3223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23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1247</TotalTime>
  <Words>375</Words>
  <Application>Microsoft Office PowerPoint</Application>
  <PresentationFormat>Prezentácia na obrazovke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Aerodynamika</vt:lpstr>
      <vt:lpstr>Dejiny Banskej Bystrice</vt:lpstr>
      <vt:lpstr>„Za živa v Bystrici - po smrti v nebi“</vt:lpstr>
      <vt:lpstr>Historické osobnosti spojené s Banskou Bystricou  </vt:lpstr>
      <vt:lpstr>Historické dominanty mesta </vt:lpstr>
      <vt:lpstr>Časti hradného areálu</vt:lpstr>
      <vt:lpstr>Prétorium - radnica</vt:lpstr>
      <vt:lpstr>Slovenský kostol</vt:lpstr>
      <vt:lpstr>Nemecký kostol</vt:lpstr>
      <vt:lpstr>Dominanty námestia</vt:lpstr>
      <vt:lpstr>     Hodinová veža </vt:lpstr>
      <vt:lpstr>  Kostol Františka     Xaverského – Kapitulský kostol</vt:lpstr>
      <vt:lpstr>    Beniczkého dom</vt:lpstr>
      <vt:lpstr>Poznáte historickú osobu na obrázku?</vt:lpstr>
      <vt:lpstr>Poznáte historickú osobu na obrázku?</vt:lpstr>
      <vt:lpstr>Poznáte túto historickú pamiatku mesta ?</vt:lpstr>
      <vt:lpstr>Poznáte túto historickú pamiatku mesta ?</vt:lpstr>
      <vt:lpstr>Malý kvíz</vt:lpstr>
      <vt:lpstr>Prezentácia programu PowerPoint</vt:lpstr>
      <vt:lpstr>Ďakujem za pozornosť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Tlačidlá</dc:title>
  <dc:creator>install</dc:creator>
  <cp:lastModifiedBy>GJGT</cp:lastModifiedBy>
  <cp:revision>102</cp:revision>
  <dcterms:created xsi:type="dcterms:W3CDTF">2014-03-07T08:41:51Z</dcterms:created>
  <dcterms:modified xsi:type="dcterms:W3CDTF">2014-05-28T07:06:20Z</dcterms:modified>
</cp:coreProperties>
</file>